
<file path=[Content_Types].xml><?xml version="1.0" encoding="utf-8"?>
<Types xmlns="http://schemas.openxmlformats.org/package/2006/content-types">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25"/>
  </p:notesMasterIdLst>
  <p:handoutMasterIdLst>
    <p:handoutMasterId r:id="rId26"/>
  </p:handoutMasterIdLst>
  <p:sldIdLst>
    <p:sldId id="256" r:id="rId2"/>
    <p:sldId id="327" r:id="rId3"/>
    <p:sldId id="258" r:id="rId4"/>
    <p:sldId id="280" r:id="rId5"/>
    <p:sldId id="282" r:id="rId6"/>
    <p:sldId id="324" r:id="rId7"/>
    <p:sldId id="333" r:id="rId8"/>
    <p:sldId id="299" r:id="rId9"/>
    <p:sldId id="328" r:id="rId10"/>
    <p:sldId id="321" r:id="rId11"/>
    <p:sldId id="300" r:id="rId12"/>
    <p:sldId id="301" r:id="rId13"/>
    <p:sldId id="342" r:id="rId14"/>
    <p:sldId id="343" r:id="rId15"/>
    <p:sldId id="334" r:id="rId16"/>
    <p:sldId id="335" r:id="rId17"/>
    <p:sldId id="322" r:id="rId18"/>
    <p:sldId id="336" r:id="rId19"/>
    <p:sldId id="326" r:id="rId20"/>
    <p:sldId id="323" r:id="rId21"/>
    <p:sldId id="331" r:id="rId22"/>
    <p:sldId id="344" r:id="rId23"/>
    <p:sldId id="317" r:id="rId24"/>
  </p:sldIdLst>
  <p:sldSz cx="24384000" cy="13716000"/>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1pPr>
    <a:lvl2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2pPr>
    <a:lvl3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3pPr>
    <a:lvl4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4pPr>
    <a:lvl5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5pPr>
    <a:lvl6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6pPr>
    <a:lvl7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7pPr>
    <a:lvl8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8pPr>
    <a:lvl9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lvl9pPr>
  </p:defaultTextStyle>
  <p:extLst>
    <p:ext uri="{EFAFB233-063F-42B5-8137-9DF3F51BA10A}">
      <p15:sldGuideLst xmlns:p15="http://schemas.microsoft.com/office/powerpoint/2012/main">
        <p15:guide id="1" orient="horz" pos="4320">
          <p15:clr>
            <a:srgbClr val="A4A3A4"/>
          </p15:clr>
        </p15:guide>
        <p15:guide id="2" pos="768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404040"/>
    <a:srgbClr val="F6C700"/>
    <a:srgbClr val="F6C813"/>
    <a:srgbClr val="2BBE83"/>
    <a:srgbClr val="7030A0"/>
    <a:srgbClr val="FF00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D2E8"/>
          </a:solidFill>
        </a:fill>
      </a:tcStyle>
    </a:wholeTbl>
    <a:band2H>
      <a:tcTxStyle/>
      <a:tcStyle>
        <a:tcBdr/>
        <a:fill>
          <a:solidFill>
            <a:srgbClr val="E6EAF4"/>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2E7CB"/>
          </a:solidFill>
        </a:fill>
      </a:tcStyle>
    </a:wholeTbl>
    <a:band2H>
      <a:tcTxStyle/>
      <a:tcStyle>
        <a:tcBdr/>
        <a:fill>
          <a:solidFill>
            <a:srgbClr val="F8F4E7"/>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CDDE"/>
          </a:solidFill>
        </a:fill>
      </a:tcStyle>
    </a:wholeTbl>
    <a:band2H>
      <a:tcTxStyle/>
      <a:tcStyle>
        <a:tcBdr/>
        <a:fill>
          <a:solidFill>
            <a:srgbClr val="EBE8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
          <a:latin typeface="Helvetica Light"/>
          <a:ea typeface="Helvetica Light"/>
          <a:cs typeface="Helvetica Light"/>
        </a:font>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
          <a:latin typeface="Helvetica Light"/>
          <a:ea typeface="Helvetica Light"/>
          <a:cs typeface="Helvetica Light"/>
        </a:font>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
          <a:latin typeface="Helvetica Light"/>
          <a:ea typeface="Helvetica Light"/>
          <a:cs typeface="Helvetica Light"/>
        </a:font>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620"/>
    <p:restoredTop sz="94660"/>
  </p:normalViewPr>
  <p:slideViewPr>
    <p:cSldViewPr snapToGrid="0">
      <p:cViewPr varScale="1">
        <p:scale>
          <a:sx n="46" d="100"/>
          <a:sy n="46" d="100"/>
        </p:scale>
        <p:origin x="307" y="-110"/>
      </p:cViewPr>
      <p:guideLst>
        <p:guide orient="horz" pos="4320"/>
        <p:guide pos="7680"/>
      </p:guideLst>
    </p:cSldViewPr>
  </p:slideViewPr>
  <p:notesTextViewPr>
    <p:cViewPr>
      <p:scale>
        <a:sx n="1" d="1"/>
        <a:sy n="1" d="1"/>
      </p:scale>
      <p:origin x="0" y="0"/>
    </p:cViewPr>
  </p:notesTextViewPr>
  <p:notesViewPr>
    <p:cSldViewPr snapToGrid="0">
      <p:cViewPr varScale="1">
        <p:scale>
          <a:sx n="70" d="100"/>
          <a:sy n="70" d="100"/>
        </p:scale>
        <p:origin x="2760" y="6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viewProps" Target="viewProps.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presProps" Target="presProps.xml"/><Relationship Id="rId30" Type="http://schemas.openxmlformats.org/officeDocument/2006/relationships/tableStyles" Target="tableStyles.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AD06CF74-9DDF-4651-BC41-DE1223F62129}" type="datetimeFigureOut">
              <a:rPr lang="zh-CN" altLang="en-US" smtClean="0"/>
              <a:pPr/>
              <a:t>2021/6/9</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95EB94F4-E825-4F15-BD31-FCCA43C0835A}" type="slidenum">
              <a:rPr lang="zh-CN" altLang="en-US" smtClean="0"/>
              <a:pPr/>
              <a:t>‹#›</a:t>
            </a:fld>
            <a:endParaRPr lang="zh-CN" altLang="en-US"/>
          </a:p>
        </p:txBody>
      </p:sp>
    </p:spTree>
    <p:extLst>
      <p:ext uri="{BB962C8B-B14F-4D97-AF65-F5344CB8AC3E}">
        <p14:creationId xmlns:p14="http://schemas.microsoft.com/office/powerpoint/2010/main" val="1438876274"/>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16" name="Shape 116"/>
          <p:cNvSpPr>
            <a:spLocks noGrp="1" noRot="1" noChangeAspect="1"/>
          </p:cNvSpPr>
          <p:nvPr>
            <p:ph type="sldImg"/>
          </p:nvPr>
        </p:nvSpPr>
        <p:spPr>
          <a:xfrm>
            <a:off x="1143000" y="685800"/>
            <a:ext cx="4572000" cy="3429000"/>
          </a:xfrm>
          <a:prstGeom prst="rect">
            <a:avLst/>
          </a:prstGeom>
        </p:spPr>
        <p:txBody>
          <a:bodyPr/>
          <a:lstStyle/>
          <a:p>
            <a:endParaRPr/>
          </a:p>
        </p:txBody>
      </p:sp>
      <p:sp>
        <p:nvSpPr>
          <p:cNvPr id="117" name="Shape 117"/>
          <p:cNvSpPr>
            <a:spLocks noGrp="1"/>
          </p:cNvSpPr>
          <p:nvPr>
            <p:ph type="body" sz="quarter" idx="1"/>
          </p:nvPr>
        </p:nvSpPr>
        <p:spPr>
          <a:xfrm>
            <a:off x="914400" y="4343400"/>
            <a:ext cx="5029200" cy="4114800"/>
          </a:xfrm>
          <a:prstGeom prst="rect">
            <a:avLst/>
          </a:prstGeom>
        </p:spPr>
        <p:txBody>
          <a:bodyPr/>
          <a:lstStyle/>
          <a:p>
            <a:endParaRPr/>
          </a:p>
        </p:txBody>
      </p:sp>
    </p:spTree>
    <p:extLst>
      <p:ext uri="{BB962C8B-B14F-4D97-AF65-F5344CB8AC3E}">
        <p14:creationId xmlns:p14="http://schemas.microsoft.com/office/powerpoint/2010/main" val="1305640178"/>
      </p:ext>
    </p:extLst>
  </p:cSld>
  <p:clrMap bg1="lt1" tx1="dk1" bg2="lt2" tx2="dk2" accent1="accent1" accent2="accent2" accent3="accent3" accent4="accent4" accent5="accent5" accent6="accent6" hlink="hlink" folHlink="folHlink"/>
  <p:notesStyle>
    <a:lvl1pPr defTabSz="457200" latinLnBrk="0">
      <a:lnSpc>
        <a:spcPct val="117999"/>
      </a:lnSpc>
      <a:defRPr sz="2200">
        <a:latin typeface="+mj-lt"/>
        <a:ea typeface="+mj-ea"/>
        <a:cs typeface="+mj-cs"/>
        <a:sym typeface="Helvetica Neue"/>
      </a:defRPr>
    </a:lvl1pPr>
    <a:lvl2pPr indent="228600" defTabSz="457200" latinLnBrk="0">
      <a:lnSpc>
        <a:spcPct val="117999"/>
      </a:lnSpc>
      <a:defRPr sz="2200">
        <a:latin typeface="+mj-lt"/>
        <a:ea typeface="+mj-ea"/>
        <a:cs typeface="+mj-cs"/>
        <a:sym typeface="Helvetica Neue"/>
      </a:defRPr>
    </a:lvl2pPr>
    <a:lvl3pPr indent="457200" defTabSz="457200" latinLnBrk="0">
      <a:lnSpc>
        <a:spcPct val="117999"/>
      </a:lnSpc>
      <a:defRPr sz="2200">
        <a:latin typeface="+mj-lt"/>
        <a:ea typeface="+mj-ea"/>
        <a:cs typeface="+mj-cs"/>
        <a:sym typeface="Helvetica Neue"/>
      </a:defRPr>
    </a:lvl3pPr>
    <a:lvl4pPr indent="685800" defTabSz="457200" latinLnBrk="0">
      <a:lnSpc>
        <a:spcPct val="117999"/>
      </a:lnSpc>
      <a:defRPr sz="2200">
        <a:latin typeface="+mj-lt"/>
        <a:ea typeface="+mj-ea"/>
        <a:cs typeface="+mj-cs"/>
        <a:sym typeface="Helvetica Neue"/>
      </a:defRPr>
    </a:lvl4pPr>
    <a:lvl5pPr indent="914400" defTabSz="457200" latinLnBrk="0">
      <a:lnSpc>
        <a:spcPct val="117999"/>
      </a:lnSpc>
      <a:defRPr sz="2200">
        <a:latin typeface="+mj-lt"/>
        <a:ea typeface="+mj-ea"/>
        <a:cs typeface="+mj-cs"/>
        <a:sym typeface="Helvetica Neue"/>
      </a:defRPr>
    </a:lvl5pPr>
    <a:lvl6pPr indent="1143000" defTabSz="457200" latinLnBrk="0">
      <a:lnSpc>
        <a:spcPct val="117999"/>
      </a:lnSpc>
      <a:defRPr sz="2200">
        <a:latin typeface="+mj-lt"/>
        <a:ea typeface="+mj-ea"/>
        <a:cs typeface="+mj-cs"/>
        <a:sym typeface="Helvetica Neue"/>
      </a:defRPr>
    </a:lvl6pPr>
    <a:lvl7pPr indent="1371600" defTabSz="457200" latinLnBrk="0">
      <a:lnSpc>
        <a:spcPct val="117999"/>
      </a:lnSpc>
      <a:defRPr sz="2200">
        <a:latin typeface="+mj-lt"/>
        <a:ea typeface="+mj-ea"/>
        <a:cs typeface="+mj-cs"/>
        <a:sym typeface="Helvetica Neue"/>
      </a:defRPr>
    </a:lvl7pPr>
    <a:lvl8pPr indent="1600200" defTabSz="457200" latinLnBrk="0">
      <a:lnSpc>
        <a:spcPct val="117999"/>
      </a:lnSpc>
      <a:defRPr sz="2200">
        <a:latin typeface="+mj-lt"/>
        <a:ea typeface="+mj-ea"/>
        <a:cs typeface="+mj-cs"/>
        <a:sym typeface="Helvetica Neue"/>
      </a:defRPr>
    </a:lvl8pPr>
    <a:lvl9pPr indent="1828800" defTabSz="457200" latinLnBrk="0">
      <a:lnSpc>
        <a:spcPct val="117999"/>
      </a:lnSpc>
      <a:defRPr sz="2200">
        <a:latin typeface="+mj-lt"/>
        <a:ea typeface="+mj-ea"/>
        <a:cs typeface="+mj-cs"/>
        <a:sym typeface="Helvetica Neue"/>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1" name="Shape 121"/>
          <p:cNvSpPr>
            <a:spLocks noGrp="1" noRot="1" noChangeAspect="1"/>
          </p:cNvSpPr>
          <p:nvPr>
            <p:ph type="sldImg"/>
          </p:nvPr>
        </p:nvSpPr>
        <p:spPr>
          <a:xfrm>
            <a:off x="381000" y="685800"/>
            <a:ext cx="6096000" cy="3429000"/>
          </a:xfrm>
          <a:prstGeom prst="rect">
            <a:avLst/>
          </a:prstGeom>
        </p:spPr>
        <p:txBody>
          <a:bodyPr/>
          <a:lstStyle/>
          <a:p>
            <a:endParaRPr/>
          </a:p>
        </p:txBody>
      </p:sp>
      <p:sp>
        <p:nvSpPr>
          <p:cNvPr id="122" name="Shape 122"/>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60963813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noRot="1" noChangeAspect="1"/>
          </p:cNvSpPr>
          <p:nvPr>
            <p:ph type="sldImg"/>
          </p:nvPr>
        </p:nvSpPr>
        <p:spPr>
          <a:xfrm>
            <a:off x="381000" y="685800"/>
            <a:ext cx="6096000" cy="3429000"/>
          </a:xfrm>
          <a:prstGeom prst="rect">
            <a:avLst/>
          </a:prstGeom>
        </p:spPr>
        <p:txBody>
          <a:bodyPr/>
          <a:lstStyle/>
          <a:p>
            <a:endParaRPr/>
          </a:p>
        </p:txBody>
      </p:sp>
      <p:sp>
        <p:nvSpPr>
          <p:cNvPr id="150" name="Shape 150"/>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3826931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20722787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68178455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5413247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757871275"/>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869010407"/>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869010407"/>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noRot="1" noChangeAspect="1"/>
          </p:cNvSpPr>
          <p:nvPr>
            <p:ph type="sldImg"/>
          </p:nvPr>
        </p:nvSpPr>
        <p:spPr>
          <a:xfrm>
            <a:off x="381000" y="685800"/>
            <a:ext cx="6096000" cy="3429000"/>
          </a:xfrm>
          <a:prstGeom prst="rect">
            <a:avLst/>
          </a:prstGeom>
        </p:spPr>
        <p:txBody>
          <a:bodyPr/>
          <a:lstStyle/>
          <a:p>
            <a:endParaRPr/>
          </a:p>
        </p:txBody>
      </p:sp>
      <p:sp>
        <p:nvSpPr>
          <p:cNvPr id="150" name="Shape 150"/>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824982085"/>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681784554"/>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68178455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8" name="Shape 138"/>
          <p:cNvSpPr>
            <a:spLocks noGrp="1" noRot="1" noChangeAspect="1"/>
          </p:cNvSpPr>
          <p:nvPr>
            <p:ph type="sldImg"/>
          </p:nvPr>
        </p:nvSpPr>
        <p:spPr>
          <a:xfrm>
            <a:off x="381000" y="685800"/>
            <a:ext cx="6096000" cy="3429000"/>
          </a:xfrm>
          <a:prstGeom prst="rect">
            <a:avLst/>
          </a:prstGeom>
        </p:spPr>
        <p:txBody>
          <a:bodyPr/>
          <a:lstStyle/>
          <a:p>
            <a:endParaRPr/>
          </a:p>
        </p:txBody>
      </p:sp>
      <p:sp>
        <p:nvSpPr>
          <p:cNvPr id="139" name="Shape 13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77212984"/>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noRot="1" noChangeAspect="1"/>
          </p:cNvSpPr>
          <p:nvPr>
            <p:ph type="sldImg"/>
          </p:nvPr>
        </p:nvSpPr>
        <p:spPr>
          <a:xfrm>
            <a:off x="381000" y="685800"/>
            <a:ext cx="6096000" cy="3429000"/>
          </a:xfrm>
          <a:prstGeom prst="rect">
            <a:avLst/>
          </a:prstGeom>
        </p:spPr>
        <p:txBody>
          <a:bodyPr/>
          <a:lstStyle/>
          <a:p>
            <a:endParaRPr/>
          </a:p>
        </p:txBody>
      </p:sp>
      <p:sp>
        <p:nvSpPr>
          <p:cNvPr id="150" name="Shape 150"/>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123979161"/>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055078046"/>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570244427"/>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noRot="1" noChangeAspect="1"/>
          </p:cNvSpPr>
          <p:nvPr>
            <p:ph type="sldImg"/>
          </p:nvPr>
        </p:nvSpPr>
        <p:spPr>
          <a:xfrm>
            <a:off x="381000" y="685800"/>
            <a:ext cx="6096000" cy="3429000"/>
          </a:xfrm>
          <a:prstGeom prst="rect">
            <a:avLst/>
          </a:prstGeom>
        </p:spPr>
        <p:txBody>
          <a:bodyPr/>
          <a:lstStyle/>
          <a:p>
            <a:endParaRPr/>
          </a:p>
        </p:txBody>
      </p:sp>
      <p:sp>
        <p:nvSpPr>
          <p:cNvPr id="150" name="Shape 150"/>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1100994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noRot="1" noChangeAspect="1"/>
          </p:cNvSpPr>
          <p:nvPr>
            <p:ph type="sldImg"/>
          </p:nvPr>
        </p:nvSpPr>
        <p:spPr>
          <a:xfrm>
            <a:off x="381000" y="685800"/>
            <a:ext cx="6096000" cy="3429000"/>
          </a:xfrm>
          <a:prstGeom prst="rect">
            <a:avLst/>
          </a:prstGeom>
        </p:spPr>
        <p:txBody>
          <a:bodyPr/>
          <a:lstStyle/>
          <a:p>
            <a:endParaRPr/>
          </a:p>
        </p:txBody>
      </p:sp>
      <p:sp>
        <p:nvSpPr>
          <p:cNvPr id="150" name="Shape 150"/>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4263260716"/>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84725719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41895671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10008519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3493754874"/>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9" name="Shape 149"/>
          <p:cNvSpPr>
            <a:spLocks noGrp="1" noRot="1" noChangeAspect="1"/>
          </p:cNvSpPr>
          <p:nvPr>
            <p:ph type="sldImg"/>
          </p:nvPr>
        </p:nvSpPr>
        <p:spPr>
          <a:xfrm>
            <a:off x="381000" y="685800"/>
            <a:ext cx="6096000" cy="3429000"/>
          </a:xfrm>
          <a:prstGeom prst="rect">
            <a:avLst/>
          </a:prstGeom>
        </p:spPr>
        <p:txBody>
          <a:bodyPr/>
          <a:lstStyle/>
          <a:p>
            <a:endParaRPr/>
          </a:p>
        </p:txBody>
      </p:sp>
      <p:sp>
        <p:nvSpPr>
          <p:cNvPr id="150" name="Shape 150"/>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2307719639"/>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8" name="Shape 158"/>
          <p:cNvSpPr>
            <a:spLocks noGrp="1" noRot="1" noChangeAspect="1"/>
          </p:cNvSpPr>
          <p:nvPr>
            <p:ph type="sldImg"/>
          </p:nvPr>
        </p:nvSpPr>
        <p:spPr>
          <a:xfrm>
            <a:off x="381000" y="685800"/>
            <a:ext cx="6096000" cy="3429000"/>
          </a:xfrm>
          <a:prstGeom prst="rect">
            <a:avLst/>
          </a:prstGeom>
        </p:spPr>
        <p:txBody>
          <a:bodyPr/>
          <a:lstStyle/>
          <a:p>
            <a:endParaRPr/>
          </a:p>
        </p:txBody>
      </p:sp>
      <p:sp>
        <p:nvSpPr>
          <p:cNvPr id="159" name="Shape 159"/>
          <p:cNvSpPr>
            <a:spLocks noGrp="1"/>
          </p:cNvSpPr>
          <p:nvPr>
            <p:ph type="body" sz="quarter" idx="1"/>
          </p:nvPr>
        </p:nvSpPr>
        <p:spPr>
          <a:prstGeom prst="rect">
            <a:avLst/>
          </a:prstGeom>
        </p:spPr>
        <p:txBody>
          <a:bodyPr/>
          <a:lstStyle/>
          <a:p>
            <a:endParaRPr dirty="0"/>
          </a:p>
        </p:txBody>
      </p:sp>
    </p:spTree>
    <p:extLst>
      <p:ext uri="{BB962C8B-B14F-4D97-AF65-F5344CB8AC3E}">
        <p14:creationId xmlns:p14="http://schemas.microsoft.com/office/powerpoint/2010/main" val="64978040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userDrawn="1">
  <p:cSld name="标题与副标题">
    <p:spTree>
      <p:nvGrpSpPr>
        <p:cNvPr id="1" name=""/>
        <p:cNvGrpSpPr/>
        <p:nvPr/>
      </p:nvGrpSpPr>
      <p:grpSpPr>
        <a:xfrm>
          <a:off x="0" y="0"/>
          <a:ext cx="0" cy="0"/>
          <a:chOff x="0" y="0"/>
          <a:chExt cx="0" cy="0"/>
        </a:xfrm>
      </p:grpSpPr>
      <p:sp>
        <p:nvSpPr>
          <p:cNvPr id="13" name="Shape 13"/>
          <p:cNvSpPr>
            <a:spLocks noGrp="1"/>
          </p:cNvSpPr>
          <p:nvPr>
            <p:ph type="sldNum" sz="quarter" idx="2"/>
          </p:nvPr>
        </p:nvSpPr>
        <p:spPr>
          <a:prstGeom prst="rect">
            <a:avLst/>
          </a:prstGeom>
        </p:spPr>
        <p:txBody>
          <a:bodyPr/>
          <a:lstStyle/>
          <a:p>
            <a:fld id="{86CB4B4D-7CA3-9044-876B-883B54F8677D}" type="slidenum">
              <a:rPr/>
              <a:pPr/>
              <a:t>‹#›</a:t>
            </a:fld>
            <a:endParaRPr/>
          </a:p>
        </p:txBody>
      </p:sp>
      <p:sp>
        <p:nvSpPr>
          <p:cNvPr id="3" name="文本占位符 2"/>
          <p:cNvSpPr>
            <a:spLocks noGrp="1"/>
          </p:cNvSpPr>
          <p:nvPr>
            <p:ph type="body" sz="quarter" idx="10" hasCustomPrompt="1"/>
          </p:nvPr>
        </p:nvSpPr>
        <p:spPr>
          <a:xfrm>
            <a:off x="17526721" y="12446000"/>
            <a:ext cx="6857279" cy="1038225"/>
          </a:xfrm>
        </p:spPr>
        <p:txBody>
          <a:bodyPr/>
          <a:lstStyle>
            <a:lvl2pPr>
              <a:defRPr>
                <a:solidFill>
                  <a:schemeClr val="bg1"/>
                </a:solidFill>
              </a:defRPr>
            </a:lvl2pPr>
          </a:lstStyle>
          <a:p>
            <a:pPr lvl="1"/>
            <a:r>
              <a:rPr lang="en-US" altLang="zh-CN" dirty="0"/>
              <a:t>C++</a:t>
            </a:r>
            <a:r>
              <a:rPr lang="zh-CN" altLang="en-US" dirty="0"/>
              <a:t>语言程序设计</a:t>
            </a:r>
          </a:p>
        </p:txBody>
      </p:sp>
      <p:sp>
        <p:nvSpPr>
          <p:cNvPr id="15" name="Shape 156"/>
          <p:cNvSpPr/>
          <p:nvPr userDrawn="1"/>
        </p:nvSpPr>
        <p:spPr>
          <a:xfrm>
            <a:off x="-462851" y="11833870"/>
            <a:ext cx="25133098" cy="2044452"/>
          </a:xfrm>
          <a:prstGeom prst="rect">
            <a:avLst/>
          </a:prstGeom>
          <a:solidFill>
            <a:srgbClr val="404040"/>
          </a:solidFill>
          <a:ln w="12700">
            <a:miter lim="400000"/>
          </a:ln>
        </p:spPr>
        <p:txBody>
          <a:bodyPr lIns="50800" tIns="50800" rIns="50800" bIns="50800" anchor="ctr"/>
          <a:lstStyle/>
          <a:p>
            <a:pPr>
              <a:defRPr sz="3200">
                <a:solidFill>
                  <a:srgbClr val="53585F"/>
                </a:solidFill>
              </a:defRPr>
            </a:pPr>
            <a:endParaRPr/>
          </a:p>
        </p:txBody>
      </p:sp>
      <p:sp>
        <p:nvSpPr>
          <p:cNvPr id="16" name="Shape 157"/>
          <p:cNvSpPr>
            <a:spLocks noGrp="1"/>
          </p:cNvSpPr>
          <p:nvPr>
            <p:ph type="ctrTitle" idx="4294967295" hasCustomPrompt="1"/>
          </p:nvPr>
        </p:nvSpPr>
        <p:spPr>
          <a:xfrm>
            <a:off x="1932337" y="11306588"/>
            <a:ext cx="22451663" cy="3099016"/>
          </a:xfrm>
          <a:prstGeom prst="rect">
            <a:avLst/>
          </a:prstGeom>
        </p:spPr>
        <p:txBody>
          <a:bodyPr/>
          <a:lstStyle/>
          <a:p>
            <a:pPr algn="l">
              <a:lnSpc>
                <a:spcPts val="4000"/>
              </a:lnSpc>
              <a:defRPr sz="25000">
                <a:solidFill>
                  <a:srgbClr val="F6C700"/>
                </a:solidFill>
              </a:defRPr>
            </a:pPr>
            <a:r>
              <a:rPr sz="6000" dirty="0">
                <a:solidFill>
                  <a:schemeClr val="bg1"/>
                </a:solidFill>
              </a:rPr>
              <a:t>“</a:t>
            </a:r>
            <a:r>
              <a:rPr lang="zh-CN" altLang="en-US" sz="6000" dirty="0">
                <a:solidFill>
                  <a:schemeClr val="bg1"/>
                </a:solidFill>
              </a:rPr>
              <a:t>红包派发</a:t>
            </a:r>
            <a:r>
              <a:rPr lang="zh-CN" altLang="en-US" sz="3200" dirty="0">
                <a:solidFill>
                  <a:schemeClr val="bg1"/>
                </a:solidFill>
                <a:latin typeface="黑体" panose="02010609060101010101" pitchFamily="49" charset="-122"/>
                <a:ea typeface="黑体" panose="02010609060101010101" pitchFamily="49" charset="-122"/>
              </a:rPr>
              <a:t>                          </a:t>
            </a:r>
            <a:endParaRPr sz="3200" spc="100" dirty="0">
              <a:solidFill>
                <a:schemeClr val="bg1"/>
              </a:solidFill>
              <a:latin typeface="黑体" panose="02010609060101010101" pitchFamily="49" charset="-122"/>
              <a:ea typeface="黑体" panose="02010609060101010101" pitchFamily="49" charset="-122"/>
            </a:endParaRPr>
          </a:p>
        </p:txBody>
      </p:sp>
      <p:sp>
        <p:nvSpPr>
          <p:cNvPr id="18" name="Shape 157"/>
          <p:cNvSpPr txBox="1">
            <a:spLocks/>
          </p:cNvSpPr>
          <p:nvPr userDrawn="1"/>
        </p:nvSpPr>
        <p:spPr>
          <a:xfrm>
            <a:off x="20983909" y="11306471"/>
            <a:ext cx="3704891" cy="3099016"/>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lnSpc>
                <a:spcPts val="4000"/>
              </a:lnSpc>
              <a:defRPr sz="25000">
                <a:solidFill>
                  <a:srgbClr val="F6C700"/>
                </a:solidFill>
              </a:defRPr>
            </a:pPr>
            <a:r>
              <a:rPr lang="zh-CN" altLang="en-US" sz="3200" dirty="0">
                <a:solidFill>
                  <a:schemeClr val="bg1"/>
                </a:solidFill>
                <a:latin typeface="黑体" panose="02010609060101010101" pitchFamily="49" charset="-122"/>
                <a:ea typeface="黑体" panose="02010609060101010101" pitchFamily="49" charset="-122"/>
              </a:rPr>
              <a:t>程序设计综合实验                   </a:t>
            </a:r>
            <a:endParaRPr lang="zh-CN" altLang="en-US" sz="3200" spc="100" dirty="0">
              <a:solidFill>
                <a:schemeClr val="bg1"/>
              </a:solidFill>
              <a:latin typeface="黑体" panose="02010609060101010101" pitchFamily="49" charset="-122"/>
              <a:ea typeface="黑体" panose="02010609060101010101" pitchFamily="49" charset="-122"/>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空白">
    <p:spTree>
      <p:nvGrpSpPr>
        <p:cNvPr id="1" name=""/>
        <p:cNvGrpSpPr/>
        <p:nvPr/>
      </p:nvGrpSpPr>
      <p:grpSpPr>
        <a:xfrm>
          <a:off x="0" y="0"/>
          <a:ext cx="0" cy="0"/>
          <a:chOff x="0" y="0"/>
          <a:chExt cx="0" cy="0"/>
        </a:xfrm>
      </p:grpSpPr>
      <p:sp>
        <p:nvSpPr>
          <p:cNvPr id="110" name="Shape 110"/>
          <p:cNvSpPr>
            <a:spLocks noGrp="1"/>
          </p:cNvSpPr>
          <p:nvPr>
            <p:ph type="sldNum" sz="quarter" idx="2"/>
          </p:nvPr>
        </p:nvSpPr>
        <p:spPr>
          <a:prstGeom prst="rect">
            <a:avLst/>
          </a:prstGeom>
        </p:spPr>
        <p:txBody>
          <a:bodyPr/>
          <a:lstStyle/>
          <a:p>
            <a:fld id="{86CB4B4D-7CA3-9044-876B-883B54F8677D}" type="slidenum">
              <a:rPr/>
              <a:pPr/>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照片 - 垂直">
    <p:spTree>
      <p:nvGrpSpPr>
        <p:cNvPr id="1" name=""/>
        <p:cNvGrpSpPr/>
        <p:nvPr/>
      </p:nvGrpSpPr>
      <p:grpSpPr>
        <a:xfrm>
          <a:off x="0" y="0"/>
          <a:ext cx="0" cy="0"/>
          <a:chOff x="0" y="0"/>
          <a:chExt cx="0" cy="0"/>
        </a:xfrm>
      </p:grpSpPr>
      <p:sp>
        <p:nvSpPr>
          <p:cNvPr id="38" name="Shape 38"/>
          <p:cNvSpPr>
            <a:spLocks noGrp="1"/>
          </p:cNvSpPr>
          <p:nvPr>
            <p:ph type="pic" sz="half" idx="13"/>
          </p:nvPr>
        </p:nvSpPr>
        <p:spPr>
          <a:xfrm>
            <a:off x="13165979" y="1104900"/>
            <a:ext cx="9525002" cy="11506200"/>
          </a:xfrm>
          <a:prstGeom prst="rect">
            <a:avLst/>
          </a:prstGeom>
        </p:spPr>
        <p:txBody>
          <a:bodyPr lIns="91439" tIns="45719" rIns="91439" bIns="45719" anchor="t">
            <a:noAutofit/>
          </a:bodyPr>
          <a:lstStyle/>
          <a:p>
            <a:endParaRPr/>
          </a:p>
        </p:txBody>
      </p:sp>
      <p:sp>
        <p:nvSpPr>
          <p:cNvPr id="39" name="Shape 39"/>
          <p:cNvSpPr>
            <a:spLocks noGrp="1"/>
          </p:cNvSpPr>
          <p:nvPr>
            <p:ph type="title"/>
          </p:nvPr>
        </p:nvSpPr>
        <p:spPr>
          <a:xfrm>
            <a:off x="1651000" y="1104900"/>
            <a:ext cx="10223500" cy="5613400"/>
          </a:xfrm>
          <a:prstGeom prst="rect">
            <a:avLst/>
          </a:prstGeom>
        </p:spPr>
        <p:txBody>
          <a:bodyPr anchor="b"/>
          <a:lstStyle>
            <a:lvl1pPr>
              <a:defRPr sz="8400"/>
            </a:lvl1pPr>
          </a:lstStyle>
          <a:p>
            <a:r>
              <a:t>标题文本</a:t>
            </a:r>
          </a:p>
        </p:txBody>
      </p:sp>
      <p:sp>
        <p:nvSpPr>
          <p:cNvPr id="40" name="Shape 40"/>
          <p:cNvSpPr>
            <a:spLocks noGrp="1"/>
          </p:cNvSpPr>
          <p:nvPr>
            <p:ph type="body" sz="quarter" idx="1"/>
          </p:nvPr>
        </p:nvSpPr>
        <p:spPr>
          <a:xfrm>
            <a:off x="1651000" y="6845300"/>
            <a:ext cx="10223500" cy="5765800"/>
          </a:xfrm>
          <a:prstGeom prst="rect">
            <a:avLst/>
          </a:prstGeom>
        </p:spPr>
        <p:txBody>
          <a:bodyPr anchor="t"/>
          <a:lstStyle>
            <a:lvl1pPr marL="0" indent="0" algn="ctr">
              <a:spcBef>
                <a:spcPts val="0"/>
              </a:spcBef>
              <a:buSzTx/>
              <a:buNone/>
              <a:defRPr sz="4400"/>
            </a:lvl1pPr>
            <a:lvl2pPr marL="0" indent="0" algn="ctr">
              <a:spcBef>
                <a:spcPts val="0"/>
              </a:spcBef>
              <a:buSzTx/>
              <a:buNone/>
              <a:defRPr sz="4400"/>
            </a:lvl2pPr>
            <a:lvl3pPr marL="0" indent="0" algn="ctr">
              <a:spcBef>
                <a:spcPts val="0"/>
              </a:spcBef>
              <a:buSzTx/>
              <a:buNone/>
              <a:defRPr sz="4400"/>
            </a:lvl3pPr>
            <a:lvl4pPr marL="0" indent="0" algn="ctr">
              <a:spcBef>
                <a:spcPts val="0"/>
              </a:spcBef>
              <a:buSzTx/>
              <a:buNone/>
              <a:defRPr sz="4400"/>
            </a:lvl4pPr>
            <a:lvl5pPr marL="0" indent="0" algn="ctr">
              <a:spcBef>
                <a:spcPts val="0"/>
              </a:spcBef>
              <a:buSzTx/>
              <a:buNone/>
              <a:defRPr sz="4400"/>
            </a:lvl5pPr>
          </a:lstStyle>
          <a:p>
            <a:r>
              <a:t>正文级别 1</a:t>
            </a:r>
          </a:p>
          <a:p>
            <a:pPr lvl="1"/>
            <a:r>
              <a:t>正文级别 2</a:t>
            </a:r>
          </a:p>
          <a:p>
            <a:pPr lvl="2"/>
            <a:r>
              <a:t>正文级别 3</a:t>
            </a:r>
          </a:p>
          <a:p>
            <a:pPr lvl="3"/>
            <a:r>
              <a:t>正文级别 4</a:t>
            </a:r>
          </a:p>
          <a:p>
            <a:pPr lvl="4"/>
            <a:r>
              <a:t>正文级别 5</a:t>
            </a:r>
          </a:p>
        </p:txBody>
      </p:sp>
      <p:sp>
        <p:nvSpPr>
          <p:cNvPr id="41" name="Shape 41"/>
          <p:cNvSpPr>
            <a:spLocks noGrp="1"/>
          </p:cNvSpPr>
          <p:nvPr>
            <p:ph type="sldNum" sz="quarter" idx="2"/>
          </p:nvPr>
        </p:nvSpPr>
        <p:spPr>
          <a:prstGeom prst="rect">
            <a:avLst/>
          </a:prstGeom>
        </p:spPr>
        <p:txBody>
          <a:bodyPr/>
          <a:lstStyle/>
          <a:p>
            <a:fld id="{86CB4B4D-7CA3-9044-876B-883B54F8677D}" type="slidenum">
              <a:rPr/>
              <a:pPr/>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标题 - 顶部对齐">
    <p:spTree>
      <p:nvGrpSpPr>
        <p:cNvPr id="1" name=""/>
        <p:cNvGrpSpPr/>
        <p:nvPr/>
      </p:nvGrpSpPr>
      <p:grpSpPr>
        <a:xfrm>
          <a:off x="0" y="0"/>
          <a:ext cx="0" cy="0"/>
          <a:chOff x="0" y="0"/>
          <a:chExt cx="0" cy="0"/>
        </a:xfrm>
      </p:grpSpPr>
      <p:sp>
        <p:nvSpPr>
          <p:cNvPr id="48" name="Shape 48"/>
          <p:cNvSpPr>
            <a:spLocks noGrp="1"/>
          </p:cNvSpPr>
          <p:nvPr>
            <p:ph type="title"/>
          </p:nvPr>
        </p:nvSpPr>
        <p:spPr>
          <a:prstGeom prst="rect">
            <a:avLst/>
          </a:prstGeom>
        </p:spPr>
        <p:txBody>
          <a:bodyPr/>
          <a:lstStyle/>
          <a:p>
            <a:r>
              <a:t>标题文本</a:t>
            </a:r>
          </a:p>
        </p:txBody>
      </p:sp>
      <p:sp>
        <p:nvSpPr>
          <p:cNvPr id="49" name="Shape 49"/>
          <p:cNvSpPr>
            <a:spLocks noGrp="1"/>
          </p:cNvSpPr>
          <p:nvPr>
            <p:ph type="sldNum" sz="quarter" idx="2"/>
          </p:nvPr>
        </p:nvSpPr>
        <p:spPr>
          <a:prstGeom prst="rect">
            <a:avLst/>
          </a:prstGeom>
        </p:spPr>
        <p:txBody>
          <a:bodyPr/>
          <a:lstStyle/>
          <a:p>
            <a:fld id="{86CB4B4D-7CA3-9044-876B-883B54F8677D}" type="slidenum">
              <a:rPr/>
              <a:pPr/>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标题与项目符号">
    <p:spTree>
      <p:nvGrpSpPr>
        <p:cNvPr id="1" name=""/>
        <p:cNvGrpSpPr/>
        <p:nvPr/>
      </p:nvGrpSpPr>
      <p:grpSpPr>
        <a:xfrm>
          <a:off x="0" y="0"/>
          <a:ext cx="0" cy="0"/>
          <a:chOff x="0" y="0"/>
          <a:chExt cx="0" cy="0"/>
        </a:xfrm>
      </p:grpSpPr>
      <p:sp>
        <p:nvSpPr>
          <p:cNvPr id="56" name="Shape 56"/>
          <p:cNvSpPr>
            <a:spLocks noGrp="1"/>
          </p:cNvSpPr>
          <p:nvPr>
            <p:ph type="title"/>
          </p:nvPr>
        </p:nvSpPr>
        <p:spPr>
          <a:prstGeom prst="rect">
            <a:avLst/>
          </a:prstGeom>
        </p:spPr>
        <p:txBody>
          <a:bodyPr/>
          <a:lstStyle/>
          <a:p>
            <a:r>
              <a:t>标题文本</a:t>
            </a:r>
          </a:p>
        </p:txBody>
      </p:sp>
      <p:sp>
        <p:nvSpPr>
          <p:cNvPr id="57" name="Shape 57"/>
          <p:cNvSpPr>
            <a:spLocks noGrp="1"/>
          </p:cNvSpPr>
          <p:nvPr>
            <p:ph type="body" idx="1"/>
          </p:nvPr>
        </p:nvSpPr>
        <p:spPr>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58" name="Shape 58"/>
          <p:cNvSpPr>
            <a:spLocks noGrp="1"/>
          </p:cNvSpPr>
          <p:nvPr>
            <p:ph type="sldNum" sz="quarter" idx="2"/>
          </p:nvPr>
        </p:nvSpPr>
        <p:spPr>
          <a:prstGeom prst="rect">
            <a:avLst/>
          </a:prstGeom>
        </p:spPr>
        <p:txBody>
          <a:bodyPr/>
          <a:lstStyle/>
          <a:p>
            <a:fld id="{86CB4B4D-7CA3-9044-876B-883B54F8677D}" type="slidenum">
              <a:rPr/>
              <a:pPr/>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标题、项目符号与照片">
    <p:spTree>
      <p:nvGrpSpPr>
        <p:cNvPr id="1" name=""/>
        <p:cNvGrpSpPr/>
        <p:nvPr/>
      </p:nvGrpSpPr>
      <p:grpSpPr>
        <a:xfrm>
          <a:off x="0" y="0"/>
          <a:ext cx="0" cy="0"/>
          <a:chOff x="0" y="0"/>
          <a:chExt cx="0" cy="0"/>
        </a:xfrm>
      </p:grpSpPr>
      <p:sp>
        <p:nvSpPr>
          <p:cNvPr id="65" name="Shape 65"/>
          <p:cNvSpPr>
            <a:spLocks noGrp="1"/>
          </p:cNvSpPr>
          <p:nvPr>
            <p:ph type="pic" sz="half" idx="13"/>
          </p:nvPr>
        </p:nvSpPr>
        <p:spPr>
          <a:xfrm>
            <a:off x="13169900" y="3238500"/>
            <a:ext cx="9525000" cy="9207500"/>
          </a:xfrm>
          <a:prstGeom prst="rect">
            <a:avLst/>
          </a:prstGeom>
        </p:spPr>
        <p:txBody>
          <a:bodyPr lIns="91439" tIns="45719" rIns="91439" bIns="45719" anchor="t">
            <a:noAutofit/>
          </a:bodyPr>
          <a:lstStyle/>
          <a:p>
            <a:endParaRPr/>
          </a:p>
        </p:txBody>
      </p:sp>
      <p:sp>
        <p:nvSpPr>
          <p:cNvPr id="66" name="Shape 66"/>
          <p:cNvSpPr>
            <a:spLocks noGrp="1"/>
          </p:cNvSpPr>
          <p:nvPr>
            <p:ph type="title"/>
          </p:nvPr>
        </p:nvSpPr>
        <p:spPr>
          <a:prstGeom prst="rect">
            <a:avLst/>
          </a:prstGeom>
        </p:spPr>
        <p:txBody>
          <a:bodyPr/>
          <a:lstStyle/>
          <a:p>
            <a:r>
              <a:t>标题文本</a:t>
            </a:r>
          </a:p>
        </p:txBody>
      </p:sp>
      <p:sp>
        <p:nvSpPr>
          <p:cNvPr id="67" name="Shape 67"/>
          <p:cNvSpPr>
            <a:spLocks noGrp="1"/>
          </p:cNvSpPr>
          <p:nvPr>
            <p:ph type="body" sz="half" idx="1"/>
          </p:nvPr>
        </p:nvSpPr>
        <p:spPr>
          <a:xfrm>
            <a:off x="1689100" y="3238500"/>
            <a:ext cx="10007600" cy="9207500"/>
          </a:xfrm>
          <a:prstGeom prst="rect">
            <a:avLst/>
          </a:prstGeom>
        </p:spPr>
        <p:txBody>
          <a:bodyPr/>
          <a:lstStyle>
            <a:lvl1pPr marL="558800" indent="-558800">
              <a:spcBef>
                <a:spcPts val="4500"/>
              </a:spcBef>
              <a:defRPr sz="4500"/>
            </a:lvl1pPr>
            <a:lvl2pPr marL="1117600" indent="-558800">
              <a:spcBef>
                <a:spcPts val="4500"/>
              </a:spcBef>
              <a:defRPr sz="4500"/>
            </a:lvl2pPr>
            <a:lvl3pPr marL="1676400" indent="-558800">
              <a:spcBef>
                <a:spcPts val="4500"/>
              </a:spcBef>
              <a:defRPr sz="4500"/>
            </a:lvl3pPr>
            <a:lvl4pPr marL="2235200" indent="-558800">
              <a:spcBef>
                <a:spcPts val="4500"/>
              </a:spcBef>
              <a:defRPr sz="4500"/>
            </a:lvl4pPr>
            <a:lvl5pPr marL="2794000" indent="-558800">
              <a:spcBef>
                <a:spcPts val="4500"/>
              </a:spcBef>
              <a:defRPr sz="4500"/>
            </a:lvl5pPr>
          </a:lstStyle>
          <a:p>
            <a:r>
              <a:t>正文级别 1</a:t>
            </a:r>
          </a:p>
          <a:p>
            <a:pPr lvl="1"/>
            <a:r>
              <a:t>正文级别 2</a:t>
            </a:r>
          </a:p>
          <a:p>
            <a:pPr lvl="2"/>
            <a:r>
              <a:t>正文级别 3</a:t>
            </a:r>
          </a:p>
          <a:p>
            <a:pPr lvl="3"/>
            <a:r>
              <a:t>正文级别 4</a:t>
            </a:r>
          </a:p>
          <a:p>
            <a:pPr lvl="4"/>
            <a:r>
              <a:t>正文级别 5</a:t>
            </a:r>
          </a:p>
        </p:txBody>
      </p:sp>
      <p:sp>
        <p:nvSpPr>
          <p:cNvPr id="68" name="Shape 68"/>
          <p:cNvSpPr>
            <a:spLocks noGrp="1"/>
          </p:cNvSpPr>
          <p:nvPr>
            <p:ph type="sldNum" sz="quarter" idx="2"/>
          </p:nvPr>
        </p:nvSpPr>
        <p:spPr>
          <a:prstGeom prst="rect">
            <a:avLst/>
          </a:prstGeom>
        </p:spPr>
        <p:txBody>
          <a:bodyPr/>
          <a:lstStyle/>
          <a:p>
            <a:fld id="{86CB4B4D-7CA3-9044-876B-883B54F8677D}" type="slidenum">
              <a:rPr/>
              <a:pPr/>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项目符号">
    <p:spTree>
      <p:nvGrpSpPr>
        <p:cNvPr id="1" name=""/>
        <p:cNvGrpSpPr/>
        <p:nvPr/>
      </p:nvGrpSpPr>
      <p:grpSpPr>
        <a:xfrm>
          <a:off x="0" y="0"/>
          <a:ext cx="0" cy="0"/>
          <a:chOff x="0" y="0"/>
          <a:chExt cx="0" cy="0"/>
        </a:xfrm>
      </p:grpSpPr>
      <p:sp>
        <p:nvSpPr>
          <p:cNvPr id="75" name="Shape 75"/>
          <p:cNvSpPr>
            <a:spLocks noGrp="1"/>
          </p:cNvSpPr>
          <p:nvPr>
            <p:ph type="body" idx="1"/>
          </p:nvPr>
        </p:nvSpPr>
        <p:spPr>
          <a:xfrm>
            <a:off x="1689100" y="1778000"/>
            <a:ext cx="21005800" cy="10147300"/>
          </a:xfrm>
          <a:prstGeom prst="rect">
            <a:avLst/>
          </a:prstGeom>
        </p:spPr>
        <p:txBody>
          <a:bodyPr/>
          <a:lstStyle/>
          <a:p>
            <a:r>
              <a:t>正文级别 1</a:t>
            </a:r>
          </a:p>
          <a:p>
            <a:pPr lvl="1"/>
            <a:r>
              <a:t>正文级别 2</a:t>
            </a:r>
          </a:p>
          <a:p>
            <a:pPr lvl="2"/>
            <a:r>
              <a:t>正文级别 3</a:t>
            </a:r>
          </a:p>
          <a:p>
            <a:pPr lvl="3"/>
            <a:r>
              <a:t>正文级别 4</a:t>
            </a:r>
          </a:p>
          <a:p>
            <a:pPr lvl="4"/>
            <a:r>
              <a:t>正文级别 5</a:t>
            </a:r>
          </a:p>
        </p:txBody>
      </p:sp>
      <p:sp>
        <p:nvSpPr>
          <p:cNvPr id="76" name="Shape 76"/>
          <p:cNvSpPr>
            <a:spLocks noGrp="1"/>
          </p:cNvSpPr>
          <p:nvPr>
            <p:ph type="sldNum" sz="quarter" idx="2"/>
          </p:nvPr>
        </p:nvSpPr>
        <p:spPr>
          <a:prstGeom prst="rect">
            <a:avLst/>
          </a:prstGeom>
        </p:spPr>
        <p:txBody>
          <a:bodyPr/>
          <a:lstStyle/>
          <a:p>
            <a:fld id="{86CB4B4D-7CA3-9044-876B-883B54F8677D}" type="slidenum">
              <a:rPr/>
              <a:pPr/>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照片 - 3 联">
    <p:spTree>
      <p:nvGrpSpPr>
        <p:cNvPr id="1" name=""/>
        <p:cNvGrpSpPr/>
        <p:nvPr/>
      </p:nvGrpSpPr>
      <p:grpSpPr>
        <a:xfrm>
          <a:off x="0" y="0"/>
          <a:ext cx="0" cy="0"/>
          <a:chOff x="0" y="0"/>
          <a:chExt cx="0" cy="0"/>
        </a:xfrm>
      </p:grpSpPr>
      <p:sp>
        <p:nvSpPr>
          <p:cNvPr id="83" name="Shape 83"/>
          <p:cNvSpPr>
            <a:spLocks noGrp="1"/>
          </p:cNvSpPr>
          <p:nvPr>
            <p:ph type="pic" sz="quarter" idx="13"/>
          </p:nvPr>
        </p:nvSpPr>
        <p:spPr>
          <a:xfrm>
            <a:off x="15760700" y="7048500"/>
            <a:ext cx="7404100" cy="5549900"/>
          </a:xfrm>
          <a:prstGeom prst="rect">
            <a:avLst/>
          </a:prstGeom>
        </p:spPr>
        <p:txBody>
          <a:bodyPr lIns="91439" tIns="45719" rIns="91439" bIns="45719" anchor="t">
            <a:noAutofit/>
          </a:bodyPr>
          <a:lstStyle/>
          <a:p>
            <a:endParaRPr/>
          </a:p>
        </p:txBody>
      </p:sp>
      <p:sp>
        <p:nvSpPr>
          <p:cNvPr id="84" name="Shape 84"/>
          <p:cNvSpPr>
            <a:spLocks noGrp="1"/>
          </p:cNvSpPr>
          <p:nvPr>
            <p:ph type="pic" sz="quarter" idx="14"/>
          </p:nvPr>
        </p:nvSpPr>
        <p:spPr>
          <a:xfrm>
            <a:off x="15760700" y="1130300"/>
            <a:ext cx="7404100" cy="5549900"/>
          </a:xfrm>
          <a:prstGeom prst="rect">
            <a:avLst/>
          </a:prstGeom>
        </p:spPr>
        <p:txBody>
          <a:bodyPr lIns="91439" tIns="45719" rIns="91439" bIns="45719" anchor="t">
            <a:noAutofit/>
          </a:bodyPr>
          <a:lstStyle/>
          <a:p>
            <a:endParaRPr/>
          </a:p>
        </p:txBody>
      </p:sp>
      <p:sp>
        <p:nvSpPr>
          <p:cNvPr id="85" name="Shape 85"/>
          <p:cNvSpPr>
            <a:spLocks noGrp="1"/>
          </p:cNvSpPr>
          <p:nvPr>
            <p:ph type="pic" idx="15"/>
          </p:nvPr>
        </p:nvSpPr>
        <p:spPr>
          <a:xfrm>
            <a:off x="1206500" y="1130300"/>
            <a:ext cx="14173200" cy="11468100"/>
          </a:xfrm>
          <a:prstGeom prst="rect">
            <a:avLst/>
          </a:prstGeom>
        </p:spPr>
        <p:txBody>
          <a:bodyPr lIns="91439" tIns="45719" rIns="91439" bIns="45719" anchor="t">
            <a:noAutofit/>
          </a:bodyPr>
          <a:lstStyle/>
          <a:p>
            <a:endParaRPr/>
          </a:p>
        </p:txBody>
      </p:sp>
      <p:sp>
        <p:nvSpPr>
          <p:cNvPr id="86" name="Shape 86"/>
          <p:cNvSpPr>
            <a:spLocks noGrp="1"/>
          </p:cNvSpPr>
          <p:nvPr>
            <p:ph type="sldNum" sz="quarter" idx="2"/>
          </p:nvPr>
        </p:nvSpPr>
        <p:spPr>
          <a:prstGeom prst="rect">
            <a:avLst/>
          </a:prstGeom>
        </p:spPr>
        <p:txBody>
          <a:bodyPr/>
          <a:lstStyle/>
          <a:p>
            <a:fld id="{86CB4B4D-7CA3-9044-876B-883B54F8677D}" type="slidenum">
              <a:rPr/>
              <a:pPr/>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引文">
    <p:spTree>
      <p:nvGrpSpPr>
        <p:cNvPr id="1" name=""/>
        <p:cNvGrpSpPr/>
        <p:nvPr/>
      </p:nvGrpSpPr>
      <p:grpSpPr>
        <a:xfrm>
          <a:off x="0" y="0"/>
          <a:ext cx="0" cy="0"/>
          <a:chOff x="0" y="0"/>
          <a:chExt cx="0" cy="0"/>
        </a:xfrm>
      </p:grpSpPr>
      <p:sp>
        <p:nvSpPr>
          <p:cNvPr id="93" name="Shape 93"/>
          <p:cNvSpPr>
            <a:spLocks noGrp="1"/>
          </p:cNvSpPr>
          <p:nvPr>
            <p:ph type="body" sz="quarter" idx="1"/>
          </p:nvPr>
        </p:nvSpPr>
        <p:spPr>
          <a:xfrm>
            <a:off x="2387600" y="8953500"/>
            <a:ext cx="19621500" cy="685800"/>
          </a:xfrm>
          <a:prstGeom prst="rect">
            <a:avLst/>
          </a:prstGeom>
        </p:spPr>
        <p:txBody>
          <a:bodyPr anchor="t"/>
          <a:lstStyle>
            <a:lvl1pPr marL="0" indent="0" algn="ctr">
              <a:spcBef>
                <a:spcPts val="0"/>
              </a:spcBef>
              <a:buSzTx/>
              <a:buNone/>
              <a:defRPr sz="3800"/>
            </a:lvl1pPr>
          </a:lstStyle>
          <a:p>
            <a:r>
              <a:t>–Johnny Appleseed</a:t>
            </a:r>
          </a:p>
        </p:txBody>
      </p:sp>
      <p:sp>
        <p:nvSpPr>
          <p:cNvPr id="94" name="Shape 94"/>
          <p:cNvSpPr>
            <a:spLocks noGrp="1"/>
          </p:cNvSpPr>
          <p:nvPr>
            <p:ph type="body" sz="quarter" idx="13"/>
          </p:nvPr>
        </p:nvSpPr>
        <p:spPr>
          <a:xfrm>
            <a:off x="2387600" y="6045200"/>
            <a:ext cx="19621500" cy="889000"/>
          </a:xfrm>
          <a:prstGeom prst="rect">
            <a:avLst/>
          </a:prstGeom>
        </p:spPr>
        <p:txBody>
          <a:bodyPr/>
          <a:lstStyle/>
          <a:p>
            <a:pPr marL="0" indent="0" algn="ctr">
              <a:spcBef>
                <a:spcPts val="0"/>
              </a:spcBef>
              <a:buSzTx/>
              <a:buNone/>
            </a:pPr>
            <a:endParaRPr/>
          </a:p>
        </p:txBody>
      </p:sp>
      <p:sp>
        <p:nvSpPr>
          <p:cNvPr id="95" name="Shape 95"/>
          <p:cNvSpPr>
            <a:spLocks noGrp="1"/>
          </p:cNvSpPr>
          <p:nvPr>
            <p:ph type="sldNum" sz="quarter" idx="2"/>
          </p:nvPr>
        </p:nvSpPr>
        <p:spPr>
          <a:prstGeom prst="rect">
            <a:avLst/>
          </a:prstGeom>
        </p:spPr>
        <p:txBody>
          <a:bodyPr/>
          <a:lstStyle/>
          <a:p>
            <a:fld id="{86CB4B4D-7CA3-9044-876B-883B54F8677D}" type="slidenum">
              <a:rPr/>
              <a:pPr/>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照片">
    <p:spTree>
      <p:nvGrpSpPr>
        <p:cNvPr id="1" name=""/>
        <p:cNvGrpSpPr/>
        <p:nvPr/>
      </p:nvGrpSpPr>
      <p:grpSpPr>
        <a:xfrm>
          <a:off x="0" y="0"/>
          <a:ext cx="0" cy="0"/>
          <a:chOff x="0" y="0"/>
          <a:chExt cx="0" cy="0"/>
        </a:xfrm>
      </p:grpSpPr>
      <p:sp>
        <p:nvSpPr>
          <p:cNvPr id="102" name="Shape 102"/>
          <p:cNvSpPr>
            <a:spLocks noGrp="1"/>
          </p:cNvSpPr>
          <p:nvPr>
            <p:ph type="pic" idx="13"/>
          </p:nvPr>
        </p:nvSpPr>
        <p:spPr>
          <a:xfrm>
            <a:off x="0" y="0"/>
            <a:ext cx="24384000" cy="13716000"/>
          </a:xfrm>
          <a:prstGeom prst="rect">
            <a:avLst/>
          </a:prstGeom>
        </p:spPr>
        <p:txBody>
          <a:bodyPr lIns="91439" tIns="45719" rIns="91439" bIns="45719" anchor="t">
            <a:noAutofit/>
          </a:bodyPr>
          <a:lstStyle/>
          <a:p>
            <a:endParaRPr/>
          </a:p>
        </p:txBody>
      </p:sp>
      <p:sp>
        <p:nvSpPr>
          <p:cNvPr id="103" name="Shape 103"/>
          <p:cNvSpPr>
            <a:spLocks noGrp="1"/>
          </p:cNvSpPr>
          <p:nvPr>
            <p:ph type="sldNum" sz="quarter" idx="2"/>
          </p:nvPr>
        </p:nvSpPr>
        <p:spPr>
          <a:prstGeom prst="rect">
            <a:avLst/>
          </a:prstGeom>
        </p:spPr>
        <p:txBody>
          <a:bodyPr/>
          <a:lstStyle/>
          <a:p>
            <a:fld id="{86CB4B4D-7CA3-9044-876B-883B54F8677D}" type="slidenum">
              <a:rPr/>
              <a:pPr/>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theme" Target="../theme/theme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Shape 2"/>
          <p:cNvSpPr>
            <a:spLocks noGrp="1"/>
          </p:cNvSpPr>
          <p:nvPr>
            <p:ph type="title"/>
          </p:nvPr>
        </p:nvSpPr>
        <p:spPr>
          <a:xfrm>
            <a:off x="1689100" y="952500"/>
            <a:ext cx="21005800" cy="22860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标题文本</a:t>
            </a:r>
          </a:p>
        </p:txBody>
      </p:sp>
      <p:sp>
        <p:nvSpPr>
          <p:cNvPr id="3" name="Shape 3"/>
          <p:cNvSpPr>
            <a:spLocks noGrp="1"/>
          </p:cNvSpPr>
          <p:nvPr>
            <p:ph type="body" idx="1"/>
          </p:nvPr>
        </p:nvSpPr>
        <p:spPr>
          <a:xfrm>
            <a:off x="1689100" y="3238500"/>
            <a:ext cx="21005800" cy="9207500"/>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ctr">
            <a:normAutofit/>
          </a:bodyPr>
          <a:lstStyle/>
          <a:p>
            <a:r>
              <a:t>正文级别 1</a:t>
            </a:r>
          </a:p>
          <a:p>
            <a:pPr lvl="1"/>
            <a:r>
              <a:t>正文级别 2</a:t>
            </a:r>
          </a:p>
          <a:p>
            <a:pPr lvl="2"/>
            <a:r>
              <a:t>正文级别 3</a:t>
            </a:r>
          </a:p>
          <a:p>
            <a:pPr lvl="3"/>
            <a:r>
              <a:t>正文级别 4</a:t>
            </a:r>
          </a:p>
          <a:p>
            <a:pPr lvl="4"/>
            <a:r>
              <a:t>正文级别 5</a:t>
            </a:r>
          </a:p>
        </p:txBody>
      </p:sp>
      <p:sp>
        <p:nvSpPr>
          <p:cNvPr id="4" name="Shape 4"/>
          <p:cNvSpPr>
            <a:spLocks noGrp="1"/>
          </p:cNvSpPr>
          <p:nvPr>
            <p:ph type="sldNum" sz="quarter" idx="2"/>
          </p:nvPr>
        </p:nvSpPr>
        <p:spPr>
          <a:xfrm>
            <a:off x="11959031" y="13081000"/>
            <a:ext cx="453239" cy="469900"/>
          </a:xfrm>
          <a:prstGeom prst="rect">
            <a:avLst/>
          </a:prstGeom>
          <a:ln w="12700">
            <a:miter lim="400000"/>
          </a:ln>
        </p:spPr>
        <p:txBody>
          <a:bodyPr wrap="none" lIns="50800" tIns="50800" rIns="50800" bIns="50800">
            <a:spAutoFit/>
          </a:bodyPr>
          <a:lstStyle>
            <a:lvl1pPr>
              <a:defRPr sz="2400"/>
            </a:lvl1pPr>
          </a:lstStyle>
          <a:p>
            <a:fld id="{86CB4B4D-7CA3-9044-876B-883B54F8677D}" type="slidenum">
              <a:rPr/>
              <a:pPr/>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2" r:id="rId2"/>
    <p:sldLayoutId id="2147483653" r:id="rId3"/>
    <p:sldLayoutId id="2147483654" r:id="rId4"/>
    <p:sldLayoutId id="2147483655" r:id="rId5"/>
    <p:sldLayoutId id="2147483656" r:id="rId6"/>
    <p:sldLayoutId id="2147483657" r:id="rId7"/>
    <p:sldLayoutId id="2147483658" r:id="rId8"/>
    <p:sldLayoutId id="2147483659" r:id="rId9"/>
    <p:sldLayoutId id="2147483660" r:id="rId10"/>
  </p:sldLayoutIdLst>
  <p:transition spd="med"/>
  <p:txStyles>
    <p:titleStyle>
      <a:lvl1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9pPr>
    </p:titleStyle>
    <p:bodyStyle>
      <a:lvl1pPr marL="63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1pPr>
      <a:lvl2pPr marL="127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2pPr>
      <a:lvl3pPr marL="190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3pPr>
      <a:lvl4pPr marL="254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4pPr>
      <a:lvl5pPr marL="317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p:bodyStyle>
    <p:otherStyle>
      <a:lvl1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1pPr>
      <a:lvl2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2pPr>
      <a:lvl3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3pPr>
      <a:lvl4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4pPr>
      <a:lvl5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5pPr>
      <a:lvl6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6pPr>
      <a:lvl7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7pPr>
      <a:lvl8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8pPr>
      <a:lvl9pPr marL="0" marR="0" indent="0" algn="ctr" defTabSz="825500" rtl="0" latinLnBrk="0">
        <a:lnSpc>
          <a:spcPct val="100000"/>
        </a:lnSpc>
        <a:spcBef>
          <a:spcPts val="0"/>
        </a:spcBef>
        <a:spcAft>
          <a:spcPts val="0"/>
        </a:spcAft>
        <a:buClrTx/>
        <a:buSzTx/>
        <a:buFontTx/>
        <a:buNone/>
        <a:tabLst/>
        <a:defRPr sz="2400" b="0" i="0" u="none" strike="noStrike" cap="none" spc="0" baseline="0">
          <a:ln>
            <a:noFill/>
          </a:ln>
          <a:solidFill>
            <a:schemeClr val="tx1"/>
          </a:solidFill>
          <a:uFillTx/>
          <a:latin typeface="+mn-lt"/>
          <a:ea typeface="+mn-ea"/>
          <a:cs typeface="+mn-cs"/>
          <a:sym typeface="Helvetica Light"/>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11.xml"/><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12.xml"/><Relationship Id="rId1" Type="http://schemas.openxmlformats.org/officeDocument/2006/relationships/slideLayout" Target="../slideLayouts/slideLayout1.xml"/><Relationship Id="rId4" Type="http://schemas.openxmlformats.org/officeDocument/2006/relationships/image" Target="../media/image6.pn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5.xml"/><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6.xml"/><Relationship Id="rId1" Type="http://schemas.openxmlformats.org/officeDocument/2006/relationships/slideLayout" Target="../slideLayouts/slideLayout1.xml"/><Relationship Id="rId4" Type="http://schemas.openxmlformats.org/officeDocument/2006/relationships/image" Target="../media/image9.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0.png"/><Relationship Id="rId4" Type="http://schemas.openxmlformats.org/officeDocument/2006/relationships/notesSlide" Target="../notesSlides/notesSlide21.xml"/></Relationships>
</file>

<file path=ppt/slides/_rels/slide2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155"/>
          <p:cNvSpPr/>
          <p:nvPr/>
        </p:nvSpPr>
        <p:spPr>
          <a:xfrm>
            <a:off x="-271105" y="4299712"/>
            <a:ext cx="24926210" cy="5116575"/>
          </a:xfrm>
          <a:prstGeom prst="rect">
            <a:avLst/>
          </a:prstGeom>
          <a:solidFill>
            <a:srgbClr val="38313C">
              <a:alpha val="80000"/>
            </a:srgbClr>
          </a:solidFill>
          <a:ln w="12700">
            <a:miter lim="400000"/>
          </a:ln>
        </p:spPr>
        <p:txBody>
          <a:bodyPr lIns="50800" tIns="50800" rIns="50800" bIns="50800" anchor="ctr"/>
          <a:lstStyle/>
          <a:p>
            <a:pPr>
              <a:defRPr sz="3200">
                <a:solidFill>
                  <a:srgbClr val="FFFFFF"/>
                </a:solidFill>
                <a:latin typeface="Helvetica Light"/>
                <a:ea typeface="Helvetica Light"/>
                <a:cs typeface="Helvetica Light"/>
                <a:sym typeface="Helvetica Light"/>
              </a:defRPr>
            </a:pPr>
            <a:endParaRPr/>
          </a:p>
        </p:txBody>
      </p:sp>
      <p:sp>
        <p:nvSpPr>
          <p:cNvPr id="5" name="Shape 156"/>
          <p:cNvSpPr txBox="1">
            <a:spLocks/>
          </p:cNvSpPr>
          <p:nvPr/>
        </p:nvSpPr>
        <p:spPr>
          <a:xfrm>
            <a:off x="5769960" y="4797061"/>
            <a:ext cx="12971081" cy="184083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b">
            <a:normAutofit fontScale="97500"/>
          </a:bodyPr>
          <a:lstStyle>
            <a:lvl1pPr marL="0" marR="0" indent="0" algn="ctr" defTabSz="825500" rtl="0" latinLnBrk="0">
              <a:lnSpc>
                <a:spcPct val="100000"/>
              </a:lnSpc>
              <a:spcBef>
                <a:spcPts val="0"/>
              </a:spcBef>
              <a:spcAft>
                <a:spcPts val="0"/>
              </a:spcAft>
              <a:buClrTx/>
              <a:buSzTx/>
              <a:buFontTx/>
              <a:buNone/>
              <a:tabLst/>
              <a:defRPr sz="11000" b="0" i="0" u="none" strike="noStrike" cap="none" spc="0" baseline="0">
                <a:ln>
                  <a:noFill/>
                </a:ln>
                <a:solidFill>
                  <a:srgbClr val="FFFFFF"/>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5pPr>
            <a:lvl6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6pPr>
            <a:lvl7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7pPr>
            <a:lvl8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8pPr>
            <a:lvl9pPr marL="0" marR="0" indent="0" algn="ctr" defTabSz="825500" rtl="0" latinLnBrk="0">
              <a:lnSpc>
                <a:spcPct val="100000"/>
              </a:lnSpc>
              <a:spcBef>
                <a:spcPts val="0"/>
              </a:spcBef>
              <a:spcAft>
                <a:spcPts val="0"/>
              </a:spcAft>
              <a:buClrTx/>
              <a:buSzTx/>
              <a:buFontTx/>
              <a:buNone/>
              <a:tabLst/>
              <a:defRPr sz="11200" b="0" i="0" u="none" strike="noStrike" cap="none" spc="0" baseline="0">
                <a:ln>
                  <a:noFill/>
                </a:ln>
                <a:solidFill>
                  <a:srgbClr val="000000"/>
                </a:solidFill>
                <a:uFillTx/>
                <a:latin typeface="Helvetica Light"/>
                <a:ea typeface="Helvetica Light"/>
                <a:cs typeface="Helvetica Light"/>
                <a:sym typeface="Helvetica Light"/>
              </a:defRPr>
            </a:lvl9pPr>
          </a:lstStyle>
          <a:p>
            <a:pPr hangingPunct="1"/>
            <a:r>
              <a:rPr lang="zh-CN" altLang="en-US" dirty="0">
                <a:latin typeface="黑体" panose="02010609060101010101" pitchFamily="49" charset="-122"/>
                <a:ea typeface="黑体" panose="02010609060101010101" pitchFamily="49" charset="-122"/>
              </a:rPr>
              <a:t>程序设计综合实验</a:t>
            </a:r>
          </a:p>
        </p:txBody>
      </p:sp>
      <p:sp>
        <p:nvSpPr>
          <p:cNvPr id="6" name="Shape 157"/>
          <p:cNvSpPr>
            <a:spLocks noGrp="1"/>
          </p:cNvSpPr>
          <p:nvPr>
            <p:ph type="body" sz="quarter" idx="4294967295"/>
          </p:nvPr>
        </p:nvSpPr>
        <p:spPr>
          <a:xfrm>
            <a:off x="7153747" y="7338477"/>
            <a:ext cx="9882541" cy="724082"/>
          </a:xfrm>
          <a:prstGeom prst="rect">
            <a:avLst/>
          </a:prstGeom>
        </p:spPr>
        <p:txBody>
          <a:bodyPr>
            <a:noAutofit/>
          </a:bodyPr>
          <a:lstStyle>
            <a:lvl1pPr defTabSz="817244">
              <a:defRPr sz="3564">
                <a:solidFill>
                  <a:srgbClr val="FFFFFF"/>
                </a:solidFill>
              </a:defRPr>
            </a:lvl1pPr>
          </a:lstStyle>
          <a:p>
            <a:pPr marL="0" indent="0" algn="ctr">
              <a:buNone/>
            </a:pPr>
            <a:r>
              <a:rPr lang="zh-CN" altLang="en-US" sz="8000" dirty="0">
                <a:latin typeface="黑体" panose="02010609060101010101" pitchFamily="49" charset="-122"/>
                <a:ea typeface="黑体" panose="02010609060101010101" pitchFamily="49" charset="-122"/>
              </a:rPr>
              <a:t>定投基金计算器</a:t>
            </a:r>
            <a:endParaRPr sz="8000" dirty="0">
              <a:latin typeface="黑体" panose="02010609060101010101" pitchFamily="49" charset="-122"/>
              <a:ea typeface="黑体" panose="02010609060101010101" pitchFamily="49" charset="-122"/>
            </a:endParaRPr>
          </a:p>
        </p:txBody>
      </p:sp>
      <p:sp>
        <p:nvSpPr>
          <p:cNvPr id="7" name="Shape 158"/>
          <p:cNvSpPr/>
          <p:nvPr/>
        </p:nvSpPr>
        <p:spPr>
          <a:xfrm>
            <a:off x="7342909" y="6890657"/>
            <a:ext cx="9504218" cy="0"/>
          </a:xfrm>
          <a:prstGeom prst="line">
            <a:avLst/>
          </a:prstGeom>
          <a:ln w="57150">
            <a:solidFill>
              <a:srgbClr val="F6C813"/>
            </a:solidFill>
            <a:miter lim="400000"/>
          </a:ln>
        </p:spPr>
        <p:txBody>
          <a:bodyPr lIns="50800" tIns="50800" rIns="50800" bIns="50800" anchor="ctr"/>
          <a:lstStyle/>
          <a:p>
            <a:endParaRP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8364991" y="3030991"/>
            <a:ext cx="7654019" cy="7654019"/>
          </a:xfrm>
          <a:prstGeom prst="ellipse">
            <a:avLst/>
          </a:prstGeom>
          <a:solidFill>
            <a:srgbClr val="DCDEE0">
              <a:alpha val="50000"/>
            </a:srgbClr>
          </a:solidFill>
          <a:ln w="12700">
            <a:miter lim="400000"/>
          </a:ln>
        </p:spPr>
        <p:txBody>
          <a:bodyPr lIns="50800" tIns="50800" rIns="50800" bIns="50800" anchor="ctr"/>
          <a:lstStyle/>
          <a:p>
            <a:pPr>
              <a:defRPr sz="3200">
                <a:solidFill>
                  <a:srgbClr val="FFFFFF"/>
                </a:solidFill>
              </a:defRPr>
            </a:pPr>
            <a:endParaRPr/>
          </a:p>
        </p:txBody>
      </p:sp>
      <p:sp>
        <p:nvSpPr>
          <p:cNvPr id="142" name="Shape 142"/>
          <p:cNvSpPr/>
          <p:nvPr/>
        </p:nvSpPr>
        <p:spPr>
          <a:xfrm>
            <a:off x="8800257" y="3466257"/>
            <a:ext cx="6783486" cy="6783486"/>
          </a:xfrm>
          <a:prstGeom prst="ellipse">
            <a:avLst/>
          </a:prstGeom>
          <a:solidFill>
            <a:srgbClr val="F6C813"/>
          </a:solidFill>
          <a:ln w="12700">
            <a:miter lim="400000"/>
          </a:ln>
        </p:spPr>
        <p:txBody>
          <a:bodyPr lIns="50800" tIns="50800" rIns="50800" bIns="50800" anchor="ctr"/>
          <a:lstStyle/>
          <a:p>
            <a:pPr>
              <a:defRPr sz="3200">
                <a:solidFill>
                  <a:srgbClr val="FFFFFF"/>
                </a:solidFill>
              </a:defRPr>
            </a:pPr>
            <a:endParaRPr>
              <a:solidFill>
                <a:srgbClr val="F6C813"/>
              </a:solidFill>
            </a:endParaRPr>
          </a:p>
        </p:txBody>
      </p:sp>
      <p:sp>
        <p:nvSpPr>
          <p:cNvPr id="143" name="Shape 143"/>
          <p:cNvSpPr/>
          <p:nvPr/>
        </p:nvSpPr>
        <p:spPr>
          <a:xfrm>
            <a:off x="10447933" y="7002374"/>
            <a:ext cx="3488134" cy="111825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4000"/>
            </a:pPr>
            <a:r>
              <a:rPr lang="zh-CN" altLang="en-US" sz="6600" dirty="0">
                <a:latin typeface="黑体" panose="02010609060101010101" pitchFamily="49" charset="-122"/>
                <a:ea typeface="黑体" panose="02010609060101010101" pitchFamily="49" charset="-122"/>
              </a:rPr>
              <a:t>详细设计</a:t>
            </a:r>
            <a:endParaRPr sz="6600" dirty="0">
              <a:latin typeface="黑体" panose="02010609060101010101" pitchFamily="49" charset="-122"/>
              <a:ea typeface="黑体" panose="02010609060101010101" pitchFamily="49" charset="-122"/>
            </a:endParaRPr>
          </a:p>
        </p:txBody>
      </p:sp>
      <p:sp>
        <p:nvSpPr>
          <p:cNvPr id="144" name="Shape 144"/>
          <p:cNvSpPr/>
          <p:nvPr/>
        </p:nvSpPr>
        <p:spPr>
          <a:xfrm>
            <a:off x="11916282" y="4493636"/>
            <a:ext cx="551433" cy="117981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000"/>
            </a:lvl1pPr>
          </a:lstStyle>
          <a:p>
            <a:r>
              <a:rPr lang="en-US" altLang="zh-CN" dirty="0"/>
              <a:t>c</a:t>
            </a:r>
            <a:endParaRPr dirty="0"/>
          </a:p>
        </p:txBody>
      </p:sp>
      <p:sp>
        <p:nvSpPr>
          <p:cNvPr id="145" name="Shape 145"/>
          <p:cNvSpPr/>
          <p:nvPr/>
        </p:nvSpPr>
        <p:spPr>
          <a:xfrm>
            <a:off x="11620500" y="4588240"/>
            <a:ext cx="1143000" cy="1143003"/>
          </a:xfrm>
          <a:prstGeom prst="ellipse">
            <a:avLst/>
          </a:prstGeom>
          <a:ln w="12700">
            <a:solidFill>
              <a:srgbClr val="000000"/>
            </a:solidFill>
            <a:miter lim="400000"/>
          </a:ln>
        </p:spPr>
        <p:txBody>
          <a:bodyPr lIns="50800" tIns="50800" rIns="50800" bIns="50800" anchor="ctr"/>
          <a:lstStyle/>
          <a:p>
            <a:pPr>
              <a:defRPr sz="3200"/>
            </a:pPr>
            <a:endParaRPr/>
          </a:p>
        </p:txBody>
      </p:sp>
      <p:sp>
        <p:nvSpPr>
          <p:cNvPr id="146" name="Shape 146"/>
          <p:cNvSpPr/>
          <p:nvPr/>
        </p:nvSpPr>
        <p:spPr>
          <a:xfrm>
            <a:off x="9542933" y="6511925"/>
            <a:ext cx="5298135" cy="0"/>
          </a:xfrm>
          <a:prstGeom prst="line">
            <a:avLst/>
          </a:prstGeom>
          <a:ln w="50800">
            <a:solidFill>
              <a:srgbClr val="000000"/>
            </a:solidFill>
            <a:miter lim="400000"/>
          </a:ln>
        </p:spPr>
        <p:txBody>
          <a:bodyPr lIns="45718" tIns="45718" rIns="45718" bIns="45718"/>
          <a:lstStyle/>
          <a:p>
            <a:endParaRPr/>
          </a:p>
        </p:txBody>
      </p:sp>
      <p:sp>
        <p:nvSpPr>
          <p:cNvPr id="147" name="Shape 147"/>
          <p:cNvSpPr/>
          <p:nvPr/>
        </p:nvSpPr>
        <p:spPr>
          <a:xfrm>
            <a:off x="11887706" y="6207633"/>
            <a:ext cx="608587" cy="608587"/>
          </a:xfrm>
          <a:prstGeom prst="ellipse">
            <a:avLst/>
          </a:prstGeom>
          <a:solidFill>
            <a:srgbClr val="F5C912"/>
          </a:solidFill>
          <a:ln w="12700">
            <a:miter lim="400000"/>
          </a:ln>
        </p:spPr>
        <p:txBody>
          <a:bodyPr lIns="50800" tIns="50800" rIns="50800" bIns="50800" anchor="ctr"/>
          <a:lstStyle/>
          <a:p>
            <a:pPr>
              <a:defRPr sz="3200">
                <a:solidFill>
                  <a:srgbClr val="FFFFFF"/>
                </a:solidFill>
              </a:defRPr>
            </a:pPr>
            <a:endParaRPr/>
          </a:p>
        </p:txBody>
      </p:sp>
      <p:sp>
        <p:nvSpPr>
          <p:cNvPr id="148" name="Shape 148"/>
          <p:cNvSpPr/>
          <p:nvPr/>
        </p:nvSpPr>
        <p:spPr>
          <a:xfrm>
            <a:off x="12136818" y="6456743"/>
            <a:ext cx="110365" cy="110365"/>
          </a:xfrm>
          <a:prstGeom prst="ellipse">
            <a:avLst/>
          </a:prstGeom>
          <a:solidFill>
            <a:srgbClr val="000000"/>
          </a:solidFill>
          <a:ln w="12700">
            <a:miter lim="400000"/>
          </a:ln>
        </p:spPr>
        <p:txBody>
          <a:bodyPr lIns="50800" tIns="50800" rIns="50800" bIns="50800" anchor="ctr"/>
          <a:lstStyle/>
          <a:p>
            <a:pPr>
              <a:defRPr sz="3200">
                <a:solidFill>
                  <a:srgbClr val="FFFFFF"/>
                </a:solidFill>
              </a:defRPr>
            </a:pPr>
            <a:endParaRPr/>
          </a:p>
        </p:txBody>
      </p:sp>
    </p:spTree>
    <p:extLst>
      <p:ext uri="{BB962C8B-B14F-4D97-AF65-F5344CB8AC3E}">
        <p14:creationId xmlns:p14="http://schemas.microsoft.com/office/powerpoint/2010/main" val="1178606042"/>
      </p:ext>
    </p:extLst>
  </p:cSld>
  <p:clrMapOvr>
    <a:masterClrMapping/>
  </p:clrMapOvr>
  <p:transition spd="slow"/>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 name="Line 9"/>
          <p:cNvSpPr>
            <a:spLocks noChangeShapeType="1"/>
          </p:cNvSpPr>
          <p:nvPr/>
        </p:nvSpPr>
        <p:spPr bwMode="auto">
          <a:xfrm flipV="1">
            <a:off x="8208011" y="5514407"/>
            <a:ext cx="794504" cy="4649"/>
          </a:xfrm>
          <a:prstGeom prst="line">
            <a:avLst/>
          </a:prstGeom>
          <a:noFill/>
          <a:ln w="76200">
            <a:solidFill>
              <a:srgbClr val="FF0000"/>
            </a:solidFill>
            <a:miter lim="800000"/>
            <a:headEnd type="none" w="sm" len="sm"/>
            <a:tailEnd type="triangle" w="sm" len="sm"/>
          </a:ln>
        </p:spPr>
        <p:txBody>
          <a:bodyPr wrap="none"/>
          <a:lstStyle/>
          <a:p>
            <a:endParaRPr lang="zh-CN" altLang="en-US"/>
          </a:p>
        </p:txBody>
      </p:sp>
      <p:sp>
        <p:nvSpPr>
          <p:cNvPr id="9" name="Shape 157"/>
          <p:cNvSpPr>
            <a:spLocks noGrp="1"/>
          </p:cNvSpPr>
          <p:nvPr>
            <p:ph type="ctrTitle" idx="4294967295"/>
          </p:nvPr>
        </p:nvSpPr>
        <p:spPr>
          <a:xfrm>
            <a:off x="1932336" y="11306588"/>
            <a:ext cx="9639391" cy="3099016"/>
          </a:xfrm>
          <a:prstGeom prst="rect">
            <a:avLst/>
          </a:prstGeom>
        </p:spPr>
        <p:txBody>
          <a:bodyPr/>
          <a:lstStyle/>
          <a:p>
            <a:pPr algn="l">
              <a:lnSpc>
                <a:spcPts val="4000"/>
              </a:lnSpc>
              <a:defRPr sz="25000">
                <a:solidFill>
                  <a:srgbClr val="F6C700"/>
                </a:solidFill>
              </a:defRPr>
            </a:pPr>
            <a:r>
              <a:rPr lang="zh-CN" altLang="en-US" sz="6000" dirty="0">
                <a:solidFill>
                  <a:schemeClr val="bg1"/>
                </a:solidFill>
              </a:rPr>
              <a:t>“</a:t>
            </a:r>
            <a:endParaRPr sz="3200" spc="100" dirty="0">
              <a:solidFill>
                <a:schemeClr val="bg1"/>
              </a:solidFill>
              <a:latin typeface="黑体" panose="02010609060101010101" pitchFamily="49" charset="-122"/>
              <a:ea typeface="黑体" panose="02010609060101010101" pitchFamily="49" charset="-122"/>
            </a:endParaRPr>
          </a:p>
        </p:txBody>
      </p:sp>
      <p:sp>
        <p:nvSpPr>
          <p:cNvPr id="7" name="内容占位符 2"/>
          <p:cNvSpPr txBox="1">
            <a:spLocks/>
          </p:cNvSpPr>
          <p:nvPr/>
        </p:nvSpPr>
        <p:spPr>
          <a:xfrm>
            <a:off x="3306619" y="1551320"/>
            <a:ext cx="11240654" cy="451697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endParaRPr lang="zh-CN" altLang="en-US" sz="4800" b="1" dirty="0">
              <a:latin typeface="+mn-ea"/>
              <a:ea typeface="+mn-ea"/>
            </a:endParaRPr>
          </a:p>
          <a:p>
            <a:pPr algn="l" hangingPunct="1"/>
            <a:endParaRPr lang="en-US" altLang="zh-CN" b="1" dirty="0">
              <a:latin typeface="+mn-ea"/>
              <a:ea typeface="+mn-ea"/>
            </a:endParaRPr>
          </a:p>
        </p:txBody>
      </p:sp>
      <p:sp>
        <p:nvSpPr>
          <p:cNvPr id="8" name="椭圆 7"/>
          <p:cNvSpPr/>
          <p:nvPr/>
        </p:nvSpPr>
        <p:spPr>
          <a:xfrm>
            <a:off x="2607913" y="1772233"/>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1" name="内容占位符 2"/>
          <p:cNvSpPr txBox="1">
            <a:spLocks/>
          </p:cNvSpPr>
          <p:nvPr/>
        </p:nvSpPr>
        <p:spPr>
          <a:xfrm>
            <a:off x="3306618" y="1551320"/>
            <a:ext cx="21077381" cy="149658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latin typeface="+mn-ea"/>
                <a:ea typeface="+mn-ea"/>
              </a:rPr>
              <a:t>普通定投流程图</a:t>
            </a:r>
            <a:endParaRPr lang="en-US" altLang="zh-CN" sz="4800" dirty="0">
              <a:latin typeface="+mn-ea"/>
              <a:ea typeface="+mn-ea"/>
            </a:endParaRPr>
          </a:p>
          <a:p>
            <a:pPr algn="l" hangingPunct="1"/>
            <a:endParaRPr lang="en-US" altLang="zh-CN" sz="5400" dirty="0">
              <a:solidFill>
                <a:schemeClr val="tx1">
                  <a:lumMod val="75000"/>
                  <a:lumOff val="25000"/>
                </a:schemeClr>
              </a:solidFill>
              <a:latin typeface="+mn-ea"/>
              <a:ea typeface="+mn-ea"/>
            </a:endParaRPr>
          </a:p>
        </p:txBody>
      </p:sp>
      <p:pic>
        <p:nvPicPr>
          <p:cNvPr id="3" name="图片 2">
            <a:extLst>
              <a:ext uri="{FF2B5EF4-FFF2-40B4-BE49-F238E27FC236}">
                <a16:creationId xmlns:a16="http://schemas.microsoft.com/office/drawing/2014/main" id="{E14BF927-4336-48C3-9524-FBDFB4B39586}"/>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932336" y="2395537"/>
            <a:ext cx="10058400" cy="8924925"/>
          </a:xfrm>
          <a:prstGeom prst="rect">
            <a:avLst/>
          </a:prstGeom>
        </p:spPr>
      </p:pic>
      <p:sp>
        <p:nvSpPr>
          <p:cNvPr id="5" name="文本框 4">
            <a:extLst>
              <a:ext uri="{FF2B5EF4-FFF2-40B4-BE49-F238E27FC236}">
                <a16:creationId xmlns:a16="http://schemas.microsoft.com/office/drawing/2014/main" id="{86C16A35-2519-4354-A86A-BF13730AED38}"/>
              </a:ext>
            </a:extLst>
          </p:cNvPr>
          <p:cNvSpPr txBox="1"/>
          <p:nvPr/>
        </p:nvSpPr>
        <p:spPr>
          <a:xfrm>
            <a:off x="13828682" y="3323950"/>
            <a:ext cx="7897091" cy="54886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用户首先输入相关定投信息</a:t>
            </a:r>
            <a:endPar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a:p>
            <a:pPr marL="0" marR="0" indent="0" algn="l" defTabSz="825500" rtl="0" fontAlgn="auto" latinLnBrk="0" hangingPunct="0">
              <a:lnSpc>
                <a:spcPct val="100000"/>
              </a:lnSpc>
              <a:spcBef>
                <a:spcPts val="0"/>
              </a:spcBef>
              <a:spcAft>
                <a:spcPts val="0"/>
              </a:spcAft>
              <a:buClrTx/>
              <a:buSzTx/>
              <a:buFontTx/>
              <a:buNone/>
              <a:tabLst/>
            </a:pPr>
            <a:endParaRPr lang="en-US" altLang="zh-CN" dirty="0"/>
          </a:p>
          <a:p>
            <a:pPr marL="0" marR="0" indent="0" algn="l" defTabSz="825500" rtl="0" fontAlgn="auto" latinLnBrk="0" hangingPunct="0">
              <a:lnSpc>
                <a:spcPct val="100000"/>
              </a:lnSpc>
              <a:spcBef>
                <a:spcPts val="0"/>
              </a:spcBef>
              <a:spcAft>
                <a:spcPts val="0"/>
              </a:spcAft>
              <a:buClrTx/>
              <a:buSzTx/>
              <a:buFontTx/>
              <a:buNone/>
              <a:tabLst/>
            </a:pPr>
            <a:r>
              <a:rPr lang="zh-CN" altLang="en-US" dirty="0"/>
              <a:t>根据用户选择的一种定投方式系统会进入相应的算法</a:t>
            </a:r>
            <a:endParaRPr lang="en-US" altLang="zh-CN" dirty="0"/>
          </a:p>
          <a:p>
            <a:pPr marL="0" marR="0" indent="0" algn="l" defTabSz="825500" rtl="0" fontAlgn="auto" latinLnBrk="0" hangingPunct="0">
              <a:lnSpc>
                <a:spcPct val="100000"/>
              </a:lnSpc>
              <a:spcBef>
                <a:spcPts val="0"/>
              </a:spcBef>
              <a:spcAft>
                <a:spcPts val="0"/>
              </a:spcAft>
              <a:buClrTx/>
              <a:buSzTx/>
              <a:buFontTx/>
              <a:buNone/>
              <a:tabLst/>
            </a:pPr>
            <a:endPar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a:p>
            <a:pPr marL="0" marR="0" indent="0" algn="l" defTabSz="825500" rtl="0" fontAlgn="auto" latinLnBrk="0" hangingPunct="0">
              <a:lnSpc>
                <a:spcPct val="100000"/>
              </a:lnSpc>
              <a:spcBef>
                <a:spcPts val="0"/>
              </a:spcBef>
              <a:spcAft>
                <a:spcPts val="0"/>
              </a:spcAft>
              <a:buClrTx/>
              <a:buSzTx/>
              <a:buFontTx/>
              <a:buNone/>
              <a:tabLst/>
            </a:pPr>
            <a:r>
              <a:rPr lang="zh-CN" altLang="en-US" dirty="0"/>
              <a:t>算出收益后再绘制成图形，形象的展现给用户</a:t>
            </a:r>
            <a:endPar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545547157"/>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5"/>
                                        </p:tgtEl>
                                        <p:attrNameLst>
                                          <p:attrName>style.visibility</p:attrName>
                                        </p:attrNameLst>
                                      </p:cBhvr>
                                      <p:to>
                                        <p:strVal val="visible"/>
                                      </p:to>
                                    </p:set>
                                    <p:animEffect transition="in" filter="fade">
                                      <p:cBhvr>
                                        <p:cTn id="7" dur="2000"/>
                                        <p:tgtEl>
                                          <p:spTgt spid="2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5"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a:xfrm>
            <a:off x="3306618" y="1551320"/>
            <a:ext cx="21077381" cy="149658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latin typeface="+mn-ea"/>
                <a:ea typeface="+mn-ea"/>
              </a:rPr>
              <a:t>智能定投流程图</a:t>
            </a:r>
            <a:endParaRPr lang="en-US" altLang="zh-CN" sz="4800" dirty="0">
              <a:latin typeface="+mn-ea"/>
              <a:ea typeface="+mn-ea"/>
            </a:endParaRPr>
          </a:p>
          <a:p>
            <a:pPr algn="l" hangingPunct="1"/>
            <a:endParaRPr lang="en-US" altLang="zh-CN" sz="5400" dirty="0">
              <a:solidFill>
                <a:schemeClr val="tx1">
                  <a:lumMod val="75000"/>
                  <a:lumOff val="25000"/>
                </a:schemeClr>
              </a:solidFill>
              <a:latin typeface="+mn-ea"/>
              <a:ea typeface="+mn-ea"/>
            </a:endParaRPr>
          </a:p>
        </p:txBody>
      </p:sp>
      <p:sp>
        <p:nvSpPr>
          <p:cNvPr id="4" name="椭圆 3"/>
          <p:cNvSpPr/>
          <p:nvPr/>
        </p:nvSpPr>
        <p:spPr>
          <a:xfrm>
            <a:off x="2607913" y="1772233"/>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pic>
        <p:nvPicPr>
          <p:cNvPr id="3" name="图片 2">
            <a:extLst>
              <a:ext uri="{FF2B5EF4-FFF2-40B4-BE49-F238E27FC236}">
                <a16:creationId xmlns:a16="http://schemas.microsoft.com/office/drawing/2014/main" id="{6F27B043-CF62-4026-A2A0-464044D3FFAA}"/>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321935" y="1182484"/>
            <a:ext cx="12735098" cy="10287000"/>
          </a:xfrm>
          <a:prstGeom prst="rect">
            <a:avLst/>
          </a:prstGeom>
        </p:spPr>
      </p:pic>
      <p:pic>
        <p:nvPicPr>
          <p:cNvPr id="7" name="图片 6">
            <a:extLst>
              <a:ext uri="{FF2B5EF4-FFF2-40B4-BE49-F238E27FC236}">
                <a16:creationId xmlns:a16="http://schemas.microsoft.com/office/drawing/2014/main" id="{84E73B05-9041-4B4D-BEE6-63BA3FEC237B}"/>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23417" y="4508656"/>
            <a:ext cx="10771552" cy="5500081"/>
          </a:xfrm>
          <a:prstGeom prst="rect">
            <a:avLst/>
          </a:prstGeom>
        </p:spPr>
      </p:pic>
    </p:spTree>
    <p:extLst>
      <p:ext uri="{BB962C8B-B14F-4D97-AF65-F5344CB8AC3E}">
        <p14:creationId xmlns:p14="http://schemas.microsoft.com/office/powerpoint/2010/main" val="1807821960"/>
      </p:ext>
    </p:extLst>
  </p:cSld>
  <p:clrMapOvr>
    <a:masterClrMapping/>
  </p:clrMapOvr>
  <p:transition spd="slow"/>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a:xfrm>
            <a:off x="3306619" y="947240"/>
            <a:ext cx="21077381" cy="149658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latin typeface="+mn-ea"/>
                <a:ea typeface="+mn-ea"/>
              </a:rPr>
              <a:t>智能定投算法</a:t>
            </a:r>
            <a:endParaRPr lang="en-US" altLang="zh-CN" sz="4800" dirty="0">
              <a:latin typeface="+mn-ea"/>
              <a:ea typeface="+mn-ea"/>
            </a:endParaRPr>
          </a:p>
          <a:p>
            <a:pPr algn="l" hangingPunct="1"/>
            <a:endParaRPr lang="en-US" altLang="zh-CN" sz="5400" dirty="0">
              <a:solidFill>
                <a:schemeClr val="tx1">
                  <a:lumMod val="75000"/>
                  <a:lumOff val="25000"/>
                </a:schemeClr>
              </a:solidFill>
              <a:latin typeface="+mn-ea"/>
              <a:ea typeface="+mn-ea"/>
            </a:endParaRPr>
          </a:p>
        </p:txBody>
      </p:sp>
      <p:sp>
        <p:nvSpPr>
          <p:cNvPr id="4" name="椭圆 3"/>
          <p:cNvSpPr/>
          <p:nvPr/>
        </p:nvSpPr>
        <p:spPr>
          <a:xfrm>
            <a:off x="2607913" y="1225409"/>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2" name="文本框 1">
            <a:extLst>
              <a:ext uri="{FF2B5EF4-FFF2-40B4-BE49-F238E27FC236}">
                <a16:creationId xmlns:a16="http://schemas.microsoft.com/office/drawing/2014/main" id="{F3275AF9-E286-4FC8-9FA7-13178D0AE3C8}"/>
              </a:ext>
            </a:extLst>
          </p:cNvPr>
          <p:cNvSpPr txBox="1"/>
          <p:nvPr/>
        </p:nvSpPr>
        <p:spPr>
          <a:xfrm>
            <a:off x="3306619" y="2085620"/>
            <a:ext cx="14281265"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均线定投策略</a:t>
            </a:r>
          </a:p>
        </p:txBody>
      </p:sp>
      <p:sp>
        <p:nvSpPr>
          <p:cNvPr id="3" name="文本框 2">
            <a:extLst>
              <a:ext uri="{FF2B5EF4-FFF2-40B4-BE49-F238E27FC236}">
                <a16:creationId xmlns:a16="http://schemas.microsoft.com/office/drawing/2014/main" id="{DA3633F9-67C0-4DE9-9479-8C8256149100}"/>
              </a:ext>
            </a:extLst>
          </p:cNvPr>
          <p:cNvSpPr txBox="1"/>
          <p:nvPr/>
        </p:nvSpPr>
        <p:spPr>
          <a:xfrm>
            <a:off x="1862050" y="3371833"/>
            <a:ext cx="16592204"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en-US" altLang="zh-CN" b="0" i="0" dirty="0">
                <a:solidFill>
                  <a:srgbClr val="000000"/>
                </a:solidFill>
                <a:effectLst/>
                <a:latin typeface="宋体" panose="02010600030101010101" pitchFamily="2" charset="-122"/>
                <a:ea typeface="宋体" panose="02010600030101010101" pitchFamily="2" charset="-122"/>
              </a:rPr>
              <a:t>1</a:t>
            </a:r>
            <a:r>
              <a:rPr lang="zh-CN" altLang="en-US" b="0" i="0" dirty="0">
                <a:solidFill>
                  <a:srgbClr val="000000"/>
                </a:solidFill>
                <a:effectLst/>
                <a:latin typeface="宋体" panose="02010600030101010101" pitchFamily="2" charset="-122"/>
                <a:ea typeface="宋体" panose="02010600030101010101" pitchFamily="2" charset="-122"/>
              </a:rPr>
              <a:t>、先确定要定投的基金</a:t>
            </a:r>
            <a:endPar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5" name="文本框 4">
            <a:extLst>
              <a:ext uri="{FF2B5EF4-FFF2-40B4-BE49-F238E27FC236}">
                <a16:creationId xmlns:a16="http://schemas.microsoft.com/office/drawing/2014/main" id="{DC345723-54B6-4B02-893D-7C13EB533022}"/>
              </a:ext>
            </a:extLst>
          </p:cNvPr>
          <p:cNvSpPr txBox="1"/>
          <p:nvPr/>
        </p:nvSpPr>
        <p:spPr>
          <a:xfrm>
            <a:off x="1862050" y="5652542"/>
            <a:ext cx="14248015" cy="2410916"/>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en-US" altLang="zh-CN" b="0" i="0" dirty="0">
                <a:solidFill>
                  <a:srgbClr val="000000"/>
                </a:solidFill>
                <a:effectLst/>
                <a:latin typeface="宋体" panose="02010600030101010101" pitchFamily="2" charset="-122"/>
                <a:ea typeface="宋体" panose="02010600030101010101" pitchFamily="2" charset="-122"/>
              </a:rPr>
              <a:t>3</a:t>
            </a:r>
            <a:r>
              <a:rPr lang="zh-CN" altLang="en-US" b="0" i="0" dirty="0">
                <a:solidFill>
                  <a:srgbClr val="000000"/>
                </a:solidFill>
                <a:effectLst/>
                <a:latin typeface="宋体" panose="02010600030101010101" pitchFamily="2" charset="-122"/>
                <a:ea typeface="宋体" panose="02010600030101010101" pitchFamily="2" charset="-122"/>
              </a:rPr>
              <a:t>、在定投扣款日前一交易日，比较长期均线</a:t>
            </a:r>
            <a:r>
              <a:rPr lang="en-US" altLang="zh-CN" b="0" i="0" dirty="0">
                <a:solidFill>
                  <a:srgbClr val="000000"/>
                </a:solidFill>
                <a:effectLst/>
                <a:latin typeface="宋体" panose="02010600030101010101" pitchFamily="2" charset="-122"/>
                <a:ea typeface="宋体" panose="02010600030101010101" pitchFamily="2" charset="-122"/>
              </a:rPr>
              <a:t>(</a:t>
            </a:r>
            <a:r>
              <a:rPr lang="zh-CN" altLang="en-US" b="0" i="0" dirty="0">
                <a:solidFill>
                  <a:srgbClr val="000000"/>
                </a:solidFill>
                <a:effectLst/>
                <a:latin typeface="宋体" panose="02010600030101010101" pitchFamily="2" charset="-122"/>
                <a:ea typeface="宋体" panose="02010600030101010101" pitchFamily="2" charset="-122"/>
              </a:rPr>
              <a:t>如</a:t>
            </a:r>
            <a:r>
              <a:rPr lang="en-US" altLang="zh-CN" b="0" i="0" dirty="0">
                <a:solidFill>
                  <a:srgbClr val="000000"/>
                </a:solidFill>
                <a:effectLst/>
                <a:latin typeface="宋体" panose="02010600030101010101" pitchFamily="2" charset="-122"/>
                <a:ea typeface="宋体" panose="02010600030101010101" pitchFamily="2" charset="-122"/>
              </a:rPr>
              <a:t>250</a:t>
            </a:r>
            <a:r>
              <a:rPr lang="zh-CN" altLang="en-US" b="0" i="0" dirty="0">
                <a:solidFill>
                  <a:srgbClr val="000000"/>
                </a:solidFill>
                <a:effectLst/>
                <a:latin typeface="宋体" panose="02010600030101010101" pitchFamily="2" charset="-122"/>
                <a:ea typeface="宋体" panose="02010600030101010101" pitchFamily="2" charset="-122"/>
              </a:rPr>
              <a:t>日</a:t>
            </a:r>
            <a:r>
              <a:rPr lang="en-US" altLang="zh-CN" b="0" i="0" dirty="0">
                <a:solidFill>
                  <a:srgbClr val="000000"/>
                </a:solidFill>
                <a:effectLst/>
                <a:latin typeface="宋体" panose="02010600030101010101" pitchFamily="2" charset="-122"/>
                <a:ea typeface="宋体" panose="02010600030101010101" pitchFamily="2" charset="-122"/>
              </a:rPr>
              <a:t>)</a:t>
            </a:r>
            <a:r>
              <a:rPr lang="zh-CN" altLang="en-US" b="0" i="0" dirty="0">
                <a:solidFill>
                  <a:srgbClr val="000000"/>
                </a:solidFill>
                <a:effectLst/>
                <a:latin typeface="宋体" panose="02010600030101010101" pitchFamily="2" charset="-122"/>
                <a:ea typeface="宋体" panose="02010600030101010101" pitchFamily="2" charset="-122"/>
              </a:rPr>
              <a:t>。如果指数在均线之上则减少投资量，反之则增加投资量</a:t>
            </a:r>
            <a:endPar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9" name="文本框 8">
            <a:extLst>
              <a:ext uri="{FF2B5EF4-FFF2-40B4-BE49-F238E27FC236}">
                <a16:creationId xmlns:a16="http://schemas.microsoft.com/office/drawing/2014/main" id="{3A4B4003-898B-471B-81FA-7CA49A8A4AEF}"/>
              </a:ext>
            </a:extLst>
          </p:cNvPr>
          <p:cNvSpPr txBox="1"/>
          <p:nvPr/>
        </p:nvSpPr>
        <p:spPr>
          <a:xfrm>
            <a:off x="1826516" y="4567353"/>
            <a:ext cx="16957965"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rPr>
              <a:t>2</a:t>
            </a: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、计算定投前</a:t>
            </a:r>
            <a:r>
              <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rPr>
              <a:t>250</a:t>
            </a: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天该基金净值的算术平均值作为长期均线</a:t>
            </a:r>
          </a:p>
        </p:txBody>
      </p:sp>
      <p:sp>
        <p:nvSpPr>
          <p:cNvPr id="10" name="文本框 9">
            <a:extLst>
              <a:ext uri="{FF2B5EF4-FFF2-40B4-BE49-F238E27FC236}">
                <a16:creationId xmlns:a16="http://schemas.microsoft.com/office/drawing/2014/main" id="{01372000-8C03-4F26-9074-31F1993F556C}"/>
              </a:ext>
            </a:extLst>
          </p:cNvPr>
          <p:cNvSpPr txBox="1"/>
          <p:nvPr/>
        </p:nvSpPr>
        <p:spPr>
          <a:xfrm>
            <a:off x="1826516" y="8156031"/>
            <a:ext cx="13385775" cy="9335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投资比率</a:t>
            </a:r>
            <a:r>
              <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rPr>
              <a:t>=</a:t>
            </a: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（均线值</a:t>
            </a:r>
            <a:r>
              <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rPr>
              <a:t>-</a:t>
            </a:r>
            <a:r>
              <a:rPr lang="zh-CN" altLang="en-US" sz="5400" b="0" i="0" dirty="0">
                <a:solidFill>
                  <a:schemeClr val="tx1"/>
                </a:solidFill>
                <a:effectLst/>
                <a:latin typeface="PingFang SC"/>
              </a:rPr>
              <a:t>当日单位净值）</a:t>
            </a:r>
            <a:r>
              <a:rPr lang="en-US" altLang="zh-CN" sz="5400" b="0" i="0" dirty="0">
                <a:solidFill>
                  <a:schemeClr val="tx1"/>
                </a:solidFill>
                <a:effectLst/>
                <a:latin typeface="PingFang SC"/>
              </a:rPr>
              <a:t>/</a:t>
            </a:r>
            <a:r>
              <a:rPr lang="zh-CN" altLang="en-US" sz="5400" dirty="0">
                <a:solidFill>
                  <a:schemeClr val="tx1"/>
                </a:solidFill>
                <a:latin typeface="PingFang SC"/>
              </a:rPr>
              <a:t>均线值</a:t>
            </a:r>
            <a:endPar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1" name="文本框 10">
            <a:extLst>
              <a:ext uri="{FF2B5EF4-FFF2-40B4-BE49-F238E27FC236}">
                <a16:creationId xmlns:a16="http://schemas.microsoft.com/office/drawing/2014/main" id="{E13EF242-0270-4240-98F9-3B10A4FEE219}"/>
              </a:ext>
            </a:extLst>
          </p:cNvPr>
          <p:cNvSpPr txBox="1"/>
          <p:nvPr/>
        </p:nvSpPr>
        <p:spPr>
          <a:xfrm>
            <a:off x="1862049" y="9147506"/>
            <a:ext cx="15411798" cy="16414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投资金额</a:t>
            </a:r>
            <a:r>
              <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rPr>
              <a:t>=</a:t>
            </a: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（投资比率</a:t>
            </a:r>
            <a:r>
              <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rPr>
              <a:t>+1</a:t>
            </a: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a:t>
            </a:r>
            <a:r>
              <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rPr>
              <a:t>*</a:t>
            </a: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初始投资金额                （如投资比率较小或为负数 将投资金额再降为一半</a:t>
            </a:r>
          </a:p>
        </p:txBody>
      </p:sp>
    </p:spTree>
    <p:extLst>
      <p:ext uri="{BB962C8B-B14F-4D97-AF65-F5344CB8AC3E}">
        <p14:creationId xmlns:p14="http://schemas.microsoft.com/office/powerpoint/2010/main" val="601416101"/>
      </p:ext>
    </p:extLst>
  </p:cSld>
  <p:clrMapOvr>
    <a:masterClrMapping/>
  </p:clrMapOvr>
  <p:transition spd="slow"/>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a:xfrm>
            <a:off x="2926517" y="1052570"/>
            <a:ext cx="21077381" cy="149658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dirty="0">
                <a:latin typeface="+mn-ea"/>
                <a:ea typeface="+mn-ea"/>
              </a:rPr>
              <a:t>基金排行榜</a:t>
            </a:r>
            <a:endParaRPr lang="en-US" altLang="zh-CN" sz="4800" dirty="0">
              <a:latin typeface="+mn-ea"/>
              <a:ea typeface="+mn-ea"/>
            </a:endParaRPr>
          </a:p>
          <a:p>
            <a:pPr algn="l" hangingPunct="1"/>
            <a:endParaRPr lang="en-US" altLang="zh-CN" sz="5400" dirty="0">
              <a:solidFill>
                <a:schemeClr val="tx1">
                  <a:lumMod val="75000"/>
                  <a:lumOff val="25000"/>
                </a:schemeClr>
              </a:solidFill>
              <a:latin typeface="+mn-ea"/>
              <a:ea typeface="+mn-ea"/>
            </a:endParaRPr>
          </a:p>
        </p:txBody>
      </p:sp>
      <p:sp>
        <p:nvSpPr>
          <p:cNvPr id="4" name="椭圆 3"/>
          <p:cNvSpPr/>
          <p:nvPr/>
        </p:nvSpPr>
        <p:spPr>
          <a:xfrm>
            <a:off x="1952914" y="1241921"/>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2" name="文本框 1">
            <a:extLst>
              <a:ext uri="{FF2B5EF4-FFF2-40B4-BE49-F238E27FC236}">
                <a16:creationId xmlns:a16="http://schemas.microsoft.com/office/drawing/2014/main" id="{F3275AF9-E286-4FC8-9FA7-13178D0AE3C8}"/>
              </a:ext>
            </a:extLst>
          </p:cNvPr>
          <p:cNvSpPr txBox="1"/>
          <p:nvPr/>
        </p:nvSpPr>
        <p:spPr>
          <a:xfrm>
            <a:off x="3306619" y="2085620"/>
            <a:ext cx="14281265"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3" name="文本框 2">
            <a:extLst>
              <a:ext uri="{FF2B5EF4-FFF2-40B4-BE49-F238E27FC236}">
                <a16:creationId xmlns:a16="http://schemas.microsoft.com/office/drawing/2014/main" id="{DA3633F9-67C0-4DE9-9479-8C8256149100}"/>
              </a:ext>
            </a:extLst>
          </p:cNvPr>
          <p:cNvSpPr txBox="1"/>
          <p:nvPr/>
        </p:nvSpPr>
        <p:spPr>
          <a:xfrm>
            <a:off x="2508161" y="2317390"/>
            <a:ext cx="16592204"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en-US" altLang="zh-CN" dirty="0">
                <a:latin typeface="宋体" panose="02010600030101010101" pitchFamily="2" charset="-122"/>
                <a:ea typeface="宋体" panose="02010600030101010101" pitchFamily="2" charset="-122"/>
              </a:rPr>
              <a:t>1</a:t>
            </a:r>
            <a:r>
              <a:rPr lang="zh-CN" altLang="en-US" dirty="0">
                <a:latin typeface="宋体" panose="02010600030101010101" pitchFamily="2" charset="-122"/>
                <a:ea typeface="宋体" panose="02010600030101010101" pitchFamily="2" charset="-122"/>
              </a:rPr>
              <a:t>、</a:t>
            </a:r>
            <a:r>
              <a:rPr lang="zh-CN" altLang="en-US" b="0" i="0" dirty="0">
                <a:solidFill>
                  <a:srgbClr val="000000"/>
                </a:solidFill>
                <a:effectLst/>
                <a:latin typeface="宋体" panose="02010600030101010101" pitchFamily="2" charset="-122"/>
                <a:ea typeface="宋体" panose="02010600030101010101" pitchFamily="2" charset="-122"/>
              </a:rPr>
              <a:t>先将所有基金名称，代码储存在本地</a:t>
            </a:r>
            <a:r>
              <a:rPr lang="en-US" altLang="zh-CN" b="0" i="0" dirty="0">
                <a:solidFill>
                  <a:srgbClr val="000000"/>
                </a:solidFill>
                <a:effectLst/>
                <a:latin typeface="宋体" panose="02010600030101010101" pitchFamily="2" charset="-122"/>
                <a:ea typeface="宋体" panose="02010600030101010101" pitchFamily="2" charset="-122"/>
              </a:rPr>
              <a:t>excel</a:t>
            </a:r>
            <a:r>
              <a:rPr lang="zh-CN" altLang="en-US" b="0" i="0" dirty="0">
                <a:solidFill>
                  <a:srgbClr val="000000"/>
                </a:solidFill>
                <a:effectLst/>
                <a:latin typeface="宋体" panose="02010600030101010101" pitchFamily="2" charset="-122"/>
                <a:ea typeface="宋体" panose="02010600030101010101" pitchFamily="2" charset="-122"/>
              </a:rPr>
              <a:t>中</a:t>
            </a:r>
            <a:endParaRPr kumimoji="0" lang="zh-CN" altLang="en-US"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5" name="文本框 4">
            <a:extLst>
              <a:ext uri="{FF2B5EF4-FFF2-40B4-BE49-F238E27FC236}">
                <a16:creationId xmlns:a16="http://schemas.microsoft.com/office/drawing/2014/main" id="{DC345723-54B6-4B02-893D-7C13EB533022}"/>
              </a:ext>
            </a:extLst>
          </p:cNvPr>
          <p:cNvSpPr txBox="1"/>
          <p:nvPr/>
        </p:nvSpPr>
        <p:spPr>
          <a:xfrm>
            <a:off x="2406126" y="5000762"/>
            <a:ext cx="14248015" cy="1641475"/>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en-US" altLang="zh-CN" b="0" i="0" dirty="0">
                <a:solidFill>
                  <a:srgbClr val="000000"/>
                </a:solidFill>
                <a:effectLst/>
                <a:latin typeface="宋体" panose="02010600030101010101" pitchFamily="2" charset="-122"/>
                <a:ea typeface="宋体" panose="02010600030101010101" pitchFamily="2" charset="-122"/>
              </a:rPr>
              <a:t>3</a:t>
            </a:r>
            <a:r>
              <a:rPr lang="zh-CN" altLang="en-US" b="0" i="0" dirty="0">
                <a:solidFill>
                  <a:srgbClr val="000000"/>
                </a:solidFill>
                <a:effectLst/>
                <a:latin typeface="宋体" panose="02010600030101010101" pitchFamily="2" charset="-122"/>
                <a:ea typeface="宋体" panose="02010600030101010101" pitchFamily="2" charset="-122"/>
              </a:rPr>
              <a:t>、通过循环算法，算出每一只基金在固定时间，固定金额下的收益</a:t>
            </a:r>
            <a:endParaRPr kumimoji="0" lang="zh-CN" altLang="en-US"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9" name="文本框 8">
            <a:extLst>
              <a:ext uri="{FF2B5EF4-FFF2-40B4-BE49-F238E27FC236}">
                <a16:creationId xmlns:a16="http://schemas.microsoft.com/office/drawing/2014/main" id="{3A4B4003-898B-471B-81FA-7CA49A8A4AEF}"/>
              </a:ext>
            </a:extLst>
          </p:cNvPr>
          <p:cNvSpPr txBox="1"/>
          <p:nvPr/>
        </p:nvSpPr>
        <p:spPr>
          <a:xfrm>
            <a:off x="2508161" y="3636258"/>
            <a:ext cx="16957965"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en-US" altLang="zh-CN" b="0" i="0" u="none" strike="noStrike" cap="none" spc="0" normalizeH="0" baseline="0" dirty="0">
                <a:ln>
                  <a:noFill/>
                </a:ln>
                <a:solidFill>
                  <a:srgbClr val="000000"/>
                </a:solidFill>
                <a:effectLst/>
                <a:uFillTx/>
                <a:latin typeface="Helvetica Light"/>
                <a:ea typeface="Helvetica Light"/>
                <a:cs typeface="Helvetica Light"/>
                <a:sym typeface="Helvetica Light"/>
              </a:rPr>
              <a:t>2</a:t>
            </a:r>
            <a:r>
              <a:rPr kumimoji="0" lang="zh-CN" altLang="en-US" b="0" i="0" u="none" strike="noStrike" cap="none" spc="0" normalizeH="0" baseline="0" dirty="0">
                <a:ln>
                  <a:noFill/>
                </a:ln>
                <a:solidFill>
                  <a:srgbClr val="000000"/>
                </a:solidFill>
                <a:effectLst/>
                <a:uFillTx/>
                <a:latin typeface="Helvetica Light"/>
                <a:ea typeface="Helvetica Light"/>
                <a:cs typeface="Helvetica Light"/>
                <a:sym typeface="Helvetica Light"/>
              </a:rPr>
              <a:t>、</a:t>
            </a:r>
            <a:r>
              <a:rPr kumimoji="0" lang="zh-CN" altLang="en-US" b="0" i="0" u="none" strike="noStrike" cap="none" spc="0" normalizeH="0" baseline="0" dirty="0">
                <a:ln>
                  <a:noFill/>
                </a:ln>
                <a:solidFill>
                  <a:srgbClr val="000000"/>
                </a:solidFill>
                <a:effectLst/>
                <a:uFillTx/>
                <a:latin typeface="宋体" panose="02010600030101010101" pitchFamily="2" charset="-122"/>
                <a:ea typeface="宋体" panose="02010600030101010101" pitchFamily="2" charset="-122"/>
                <a:sym typeface="Helvetica Light"/>
              </a:rPr>
              <a:t>通过索引获取表格，获取基金代码，名称</a:t>
            </a:r>
            <a:endParaRPr kumimoji="0" lang="zh-CN" altLang="en-US"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0" name="文本框 9">
            <a:extLst>
              <a:ext uri="{FF2B5EF4-FFF2-40B4-BE49-F238E27FC236}">
                <a16:creationId xmlns:a16="http://schemas.microsoft.com/office/drawing/2014/main" id="{01372000-8C03-4F26-9074-31F1993F556C}"/>
              </a:ext>
            </a:extLst>
          </p:cNvPr>
          <p:cNvSpPr txBox="1"/>
          <p:nvPr/>
        </p:nvSpPr>
        <p:spPr>
          <a:xfrm>
            <a:off x="2508161" y="7119931"/>
            <a:ext cx="13385775"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lang="en-US" altLang="zh-CN" dirty="0">
                <a:latin typeface="宋体" panose="02010600030101010101" pitchFamily="2" charset="-122"/>
                <a:ea typeface="宋体" panose="02010600030101010101" pitchFamily="2" charset="-122"/>
              </a:rPr>
              <a:t>4</a:t>
            </a:r>
            <a:r>
              <a:rPr lang="zh-CN" altLang="en-US" dirty="0">
                <a:latin typeface="宋体" panose="02010600030101010101" pitchFamily="2" charset="-122"/>
                <a:ea typeface="宋体" panose="02010600030101010101" pitchFamily="2" charset="-122"/>
              </a:rPr>
              <a:t>、将基金名称及收益储存在字典中并排序</a:t>
            </a:r>
            <a:endParaRPr kumimoji="0" lang="zh-CN" altLang="en-US" b="0" i="0" u="none" strike="noStrike" cap="none" spc="0" normalizeH="0" baseline="0" dirty="0">
              <a:ln>
                <a:noFill/>
              </a:ln>
              <a:solidFill>
                <a:srgbClr val="000000"/>
              </a:solidFill>
              <a:effectLst/>
              <a:uFillTx/>
              <a:latin typeface="宋体" panose="02010600030101010101" pitchFamily="2" charset="-122"/>
              <a:ea typeface="宋体" panose="02010600030101010101" pitchFamily="2" charset="-122"/>
              <a:sym typeface="Helvetica Light"/>
            </a:endParaRPr>
          </a:p>
        </p:txBody>
      </p:sp>
      <p:sp>
        <p:nvSpPr>
          <p:cNvPr id="11" name="文本框 10">
            <a:extLst>
              <a:ext uri="{FF2B5EF4-FFF2-40B4-BE49-F238E27FC236}">
                <a16:creationId xmlns:a16="http://schemas.microsoft.com/office/drawing/2014/main" id="{E13EF242-0270-4240-98F9-3B10A4FEE219}"/>
              </a:ext>
            </a:extLst>
          </p:cNvPr>
          <p:cNvSpPr txBox="1"/>
          <p:nvPr/>
        </p:nvSpPr>
        <p:spPr>
          <a:xfrm>
            <a:off x="2508161" y="8817859"/>
            <a:ext cx="15411798" cy="872034"/>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en-US" altLang="zh-CN" b="0" i="0" u="none" strike="noStrike" cap="none" spc="0" normalizeH="0" baseline="0" dirty="0">
                <a:ln>
                  <a:noFill/>
                </a:ln>
                <a:solidFill>
                  <a:srgbClr val="000000"/>
                </a:solidFill>
                <a:effectLst/>
                <a:uFillTx/>
                <a:latin typeface="Helvetica Light"/>
                <a:ea typeface="Helvetica Light"/>
                <a:cs typeface="Helvetica Light"/>
                <a:sym typeface="Helvetica Light"/>
              </a:rPr>
              <a:t>5</a:t>
            </a:r>
            <a:r>
              <a:rPr kumimoji="0" lang="zh-CN" altLang="en-US" b="0" i="0" u="none" strike="noStrike" cap="none" spc="0" normalizeH="0" baseline="0" dirty="0">
                <a:ln>
                  <a:noFill/>
                </a:ln>
                <a:solidFill>
                  <a:srgbClr val="000000"/>
                </a:solidFill>
                <a:effectLst/>
                <a:uFillTx/>
                <a:latin typeface="Helvetica Light"/>
                <a:ea typeface="Helvetica Light"/>
                <a:cs typeface="Helvetica Light"/>
                <a:sym typeface="Helvetica Light"/>
              </a:rPr>
              <a:t>、</a:t>
            </a:r>
            <a:r>
              <a:rPr kumimoji="0" lang="zh-CN" altLang="en-US" b="0" i="0" u="none" strike="noStrike" cap="none" spc="0" normalizeH="0" baseline="0" dirty="0">
                <a:ln>
                  <a:noFill/>
                </a:ln>
                <a:solidFill>
                  <a:srgbClr val="000000"/>
                </a:solidFill>
                <a:effectLst/>
                <a:uFillTx/>
                <a:latin typeface="宋体" panose="02010600030101010101" pitchFamily="2" charset="-122"/>
                <a:ea typeface="宋体" panose="02010600030101010101" pitchFamily="2" charset="-122"/>
                <a:sym typeface="Helvetica Light"/>
              </a:rPr>
              <a:t>通过图形用户界面展示排行榜</a:t>
            </a:r>
            <a:endParaRPr kumimoji="0" lang="zh-CN" altLang="en-US"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3375033815"/>
      </p:ext>
    </p:extLst>
  </p:cSld>
  <p:clrMapOvr>
    <a:masterClrMapping/>
  </p:clrMapOvr>
  <p:transition spd="slow"/>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Shape 157"/>
          <p:cNvSpPr>
            <a:spLocks noGrp="1"/>
          </p:cNvSpPr>
          <p:nvPr>
            <p:ph type="ctrTitle" idx="4294967295"/>
          </p:nvPr>
        </p:nvSpPr>
        <p:spPr>
          <a:xfrm>
            <a:off x="1932336" y="11306588"/>
            <a:ext cx="9639391" cy="3099016"/>
          </a:xfrm>
          <a:prstGeom prst="rect">
            <a:avLst/>
          </a:prstGeom>
        </p:spPr>
        <p:txBody>
          <a:bodyPr/>
          <a:lstStyle/>
          <a:p>
            <a:pPr algn="l">
              <a:lnSpc>
                <a:spcPts val="4000"/>
              </a:lnSpc>
              <a:defRPr sz="25000">
                <a:solidFill>
                  <a:srgbClr val="F6C700"/>
                </a:solidFill>
              </a:defRPr>
            </a:pPr>
            <a:r>
              <a:rPr lang="zh-CN" altLang="en-US" sz="6000" dirty="0">
                <a:solidFill>
                  <a:schemeClr val="bg1"/>
                </a:solidFill>
              </a:rPr>
              <a:t>“</a:t>
            </a:r>
            <a:endParaRPr sz="3200" spc="100" dirty="0">
              <a:solidFill>
                <a:schemeClr val="bg1"/>
              </a:solidFill>
              <a:latin typeface="黑体" panose="02010609060101010101" pitchFamily="49" charset="-122"/>
              <a:ea typeface="黑体" panose="02010609060101010101" pitchFamily="49" charset="-122"/>
            </a:endParaRPr>
          </a:p>
        </p:txBody>
      </p:sp>
      <p:sp>
        <p:nvSpPr>
          <p:cNvPr id="23" name="内容占位符 2"/>
          <p:cNvSpPr txBox="1">
            <a:spLocks/>
          </p:cNvSpPr>
          <p:nvPr/>
        </p:nvSpPr>
        <p:spPr>
          <a:xfrm>
            <a:off x="3306618" y="1551320"/>
            <a:ext cx="21077381" cy="149658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latin typeface="+mn-ea"/>
                <a:ea typeface="+mn-ea"/>
              </a:rPr>
              <a:t>定投相关代码</a:t>
            </a:r>
            <a:endParaRPr lang="en-US" altLang="zh-CN" sz="4800" dirty="0">
              <a:latin typeface="+mn-ea"/>
              <a:ea typeface="+mn-ea"/>
            </a:endParaRPr>
          </a:p>
          <a:p>
            <a:pPr algn="l" hangingPunct="1"/>
            <a:endParaRPr lang="en-US" altLang="zh-CN" sz="5400" dirty="0">
              <a:solidFill>
                <a:schemeClr val="tx1">
                  <a:lumMod val="75000"/>
                  <a:lumOff val="25000"/>
                </a:schemeClr>
              </a:solidFill>
              <a:latin typeface="+mn-ea"/>
              <a:ea typeface="+mn-ea"/>
            </a:endParaRPr>
          </a:p>
        </p:txBody>
      </p:sp>
      <p:sp>
        <p:nvSpPr>
          <p:cNvPr id="24" name="椭圆 23"/>
          <p:cNvSpPr/>
          <p:nvPr/>
        </p:nvSpPr>
        <p:spPr>
          <a:xfrm>
            <a:off x="2607913" y="1772233"/>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pic>
        <p:nvPicPr>
          <p:cNvPr id="7" name="图片 6">
            <a:extLst>
              <a:ext uri="{FF2B5EF4-FFF2-40B4-BE49-F238E27FC236}">
                <a16:creationId xmlns:a16="http://schemas.microsoft.com/office/drawing/2014/main" id="{A0D40573-E1AE-4381-87B0-FD844E8973F5}"/>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25318" y="423512"/>
            <a:ext cx="13152064" cy="10801483"/>
          </a:xfrm>
          <a:prstGeom prst="rect">
            <a:avLst/>
          </a:prstGeom>
        </p:spPr>
      </p:pic>
    </p:spTree>
    <p:extLst>
      <p:ext uri="{BB962C8B-B14F-4D97-AF65-F5344CB8AC3E}">
        <p14:creationId xmlns:p14="http://schemas.microsoft.com/office/powerpoint/2010/main" val="3193075003"/>
      </p:ext>
    </p:extLst>
  </p:cSld>
  <p:clrMapOvr>
    <a:masterClrMapping/>
  </p:clrMapOvr>
  <p:transition spd="slow"/>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 name="Shape 157"/>
          <p:cNvSpPr>
            <a:spLocks noGrp="1"/>
          </p:cNvSpPr>
          <p:nvPr>
            <p:ph type="ctrTitle" idx="4294967295"/>
          </p:nvPr>
        </p:nvSpPr>
        <p:spPr>
          <a:xfrm>
            <a:off x="1932336" y="11306588"/>
            <a:ext cx="9639391" cy="3099016"/>
          </a:xfrm>
          <a:prstGeom prst="rect">
            <a:avLst/>
          </a:prstGeom>
        </p:spPr>
        <p:txBody>
          <a:bodyPr/>
          <a:lstStyle/>
          <a:p>
            <a:pPr algn="l">
              <a:lnSpc>
                <a:spcPts val="4000"/>
              </a:lnSpc>
              <a:defRPr sz="25000">
                <a:solidFill>
                  <a:srgbClr val="F6C700"/>
                </a:solidFill>
              </a:defRPr>
            </a:pPr>
            <a:endParaRPr sz="3200" spc="100" dirty="0">
              <a:solidFill>
                <a:schemeClr val="bg1"/>
              </a:solidFill>
              <a:latin typeface="黑体" panose="02010609060101010101" pitchFamily="49" charset="-122"/>
              <a:ea typeface="黑体" panose="02010609060101010101" pitchFamily="49" charset="-122"/>
            </a:endParaRPr>
          </a:p>
        </p:txBody>
      </p:sp>
      <p:sp>
        <p:nvSpPr>
          <p:cNvPr id="23" name="内容占位符 2"/>
          <p:cNvSpPr txBox="1">
            <a:spLocks/>
          </p:cNvSpPr>
          <p:nvPr/>
        </p:nvSpPr>
        <p:spPr>
          <a:xfrm>
            <a:off x="2624974" y="1551320"/>
            <a:ext cx="21077381" cy="149658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solidFill>
                  <a:schemeClr val="tx1">
                    <a:lumMod val="75000"/>
                    <a:lumOff val="25000"/>
                  </a:schemeClr>
                </a:solidFill>
                <a:latin typeface="+mn-ea"/>
                <a:ea typeface="+mn-ea"/>
              </a:rPr>
              <a:t>排行榜相关代码</a:t>
            </a:r>
            <a:endParaRPr lang="en-US" altLang="zh-CN" sz="5400" dirty="0">
              <a:solidFill>
                <a:schemeClr val="tx1">
                  <a:lumMod val="75000"/>
                  <a:lumOff val="25000"/>
                </a:schemeClr>
              </a:solidFill>
              <a:latin typeface="+mn-ea"/>
              <a:ea typeface="+mn-ea"/>
            </a:endParaRPr>
          </a:p>
        </p:txBody>
      </p:sp>
      <p:sp>
        <p:nvSpPr>
          <p:cNvPr id="24" name="椭圆 23"/>
          <p:cNvSpPr/>
          <p:nvPr/>
        </p:nvSpPr>
        <p:spPr>
          <a:xfrm>
            <a:off x="1932336" y="1772233"/>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pic>
        <p:nvPicPr>
          <p:cNvPr id="7" name="图片 6">
            <a:extLst>
              <a:ext uri="{FF2B5EF4-FFF2-40B4-BE49-F238E27FC236}">
                <a16:creationId xmlns:a16="http://schemas.microsoft.com/office/drawing/2014/main" id="{8DD19741-A9B2-45C2-8BD5-CC785F643323}"/>
              </a:ext>
            </a:extLst>
          </p:cNvPr>
          <p:cNvPicPr>
            <a:picLocks noChangeAspect="1"/>
          </p:cNvPicPr>
          <p:nvPr/>
        </p:nvPicPr>
        <p:blipFill>
          <a:blip r:embed="rId3"/>
          <a:stretch>
            <a:fillRect/>
          </a:stretch>
        </p:blipFill>
        <p:spPr>
          <a:xfrm>
            <a:off x="11175819" y="745411"/>
            <a:ext cx="11567803" cy="10443336"/>
          </a:xfrm>
          <a:prstGeom prst="rect">
            <a:avLst/>
          </a:prstGeom>
        </p:spPr>
      </p:pic>
      <p:pic>
        <p:nvPicPr>
          <p:cNvPr id="9" name="图片 8">
            <a:extLst>
              <a:ext uri="{FF2B5EF4-FFF2-40B4-BE49-F238E27FC236}">
                <a16:creationId xmlns:a16="http://schemas.microsoft.com/office/drawing/2014/main" id="{BE2A820B-5FCD-480A-B2B1-660F84099211}"/>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2796860" y="2557337"/>
            <a:ext cx="6712900" cy="7918255"/>
          </a:xfrm>
          <a:prstGeom prst="rect">
            <a:avLst/>
          </a:prstGeom>
        </p:spPr>
      </p:pic>
    </p:spTree>
    <p:extLst>
      <p:ext uri="{BB962C8B-B14F-4D97-AF65-F5344CB8AC3E}">
        <p14:creationId xmlns:p14="http://schemas.microsoft.com/office/powerpoint/2010/main" val="3193075003"/>
      </p:ext>
    </p:extLst>
  </p:cSld>
  <p:clrMapOvr>
    <a:masterClrMapping/>
  </p:clrMapOvr>
  <p:transition spd="slow"/>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8364991" y="3030991"/>
            <a:ext cx="7654019" cy="7654019"/>
          </a:xfrm>
          <a:prstGeom prst="ellipse">
            <a:avLst/>
          </a:prstGeom>
          <a:solidFill>
            <a:srgbClr val="DCDEE0">
              <a:alpha val="50000"/>
            </a:srgbClr>
          </a:solidFill>
          <a:ln w="12700">
            <a:miter lim="400000"/>
          </a:ln>
        </p:spPr>
        <p:txBody>
          <a:bodyPr lIns="50800" tIns="50800" rIns="50800" bIns="50800" anchor="ctr"/>
          <a:lstStyle/>
          <a:p>
            <a:pPr>
              <a:defRPr sz="3200">
                <a:solidFill>
                  <a:srgbClr val="FFFFFF"/>
                </a:solidFill>
              </a:defRPr>
            </a:pPr>
            <a:endParaRPr/>
          </a:p>
        </p:txBody>
      </p:sp>
      <p:sp>
        <p:nvSpPr>
          <p:cNvPr id="142" name="Shape 142"/>
          <p:cNvSpPr/>
          <p:nvPr/>
        </p:nvSpPr>
        <p:spPr>
          <a:xfrm>
            <a:off x="8800257" y="3466257"/>
            <a:ext cx="6783486" cy="6783486"/>
          </a:xfrm>
          <a:prstGeom prst="ellipse">
            <a:avLst/>
          </a:prstGeom>
          <a:solidFill>
            <a:srgbClr val="F6C813"/>
          </a:solidFill>
          <a:ln w="12700">
            <a:miter lim="400000"/>
          </a:ln>
        </p:spPr>
        <p:txBody>
          <a:bodyPr lIns="50800" tIns="50800" rIns="50800" bIns="50800" anchor="ctr"/>
          <a:lstStyle/>
          <a:p>
            <a:pPr>
              <a:defRPr sz="3200">
                <a:solidFill>
                  <a:srgbClr val="FFFFFF"/>
                </a:solidFill>
              </a:defRPr>
            </a:pPr>
            <a:endParaRPr>
              <a:solidFill>
                <a:srgbClr val="F6C813"/>
              </a:solidFill>
            </a:endParaRPr>
          </a:p>
        </p:txBody>
      </p:sp>
      <p:sp>
        <p:nvSpPr>
          <p:cNvPr id="143" name="Shape 143"/>
          <p:cNvSpPr/>
          <p:nvPr/>
        </p:nvSpPr>
        <p:spPr>
          <a:xfrm>
            <a:off x="10447932" y="7002374"/>
            <a:ext cx="3488135" cy="111825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4000"/>
            </a:pPr>
            <a:r>
              <a:rPr lang="zh-CN" altLang="en-US" sz="6600" dirty="0">
                <a:latin typeface="黑体" panose="02010609060101010101" pitchFamily="49" charset="-122"/>
                <a:ea typeface="黑体" panose="02010609060101010101" pitchFamily="49" charset="-122"/>
              </a:rPr>
              <a:t>案例改进</a:t>
            </a:r>
            <a:endParaRPr sz="6600" dirty="0">
              <a:latin typeface="黑体" panose="02010609060101010101" pitchFamily="49" charset="-122"/>
              <a:ea typeface="黑体" panose="02010609060101010101" pitchFamily="49" charset="-122"/>
            </a:endParaRPr>
          </a:p>
        </p:txBody>
      </p:sp>
      <p:sp>
        <p:nvSpPr>
          <p:cNvPr id="144" name="Shape 144"/>
          <p:cNvSpPr/>
          <p:nvPr/>
        </p:nvSpPr>
        <p:spPr>
          <a:xfrm>
            <a:off x="11916282" y="4493636"/>
            <a:ext cx="551433" cy="117981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000"/>
            </a:lvl1pPr>
          </a:lstStyle>
          <a:p>
            <a:r>
              <a:rPr lang="en-US" altLang="zh-CN" dirty="0"/>
              <a:t>d</a:t>
            </a:r>
            <a:endParaRPr dirty="0"/>
          </a:p>
        </p:txBody>
      </p:sp>
      <p:sp>
        <p:nvSpPr>
          <p:cNvPr id="145" name="Shape 145"/>
          <p:cNvSpPr/>
          <p:nvPr/>
        </p:nvSpPr>
        <p:spPr>
          <a:xfrm>
            <a:off x="11620500" y="4588240"/>
            <a:ext cx="1143000" cy="1143003"/>
          </a:xfrm>
          <a:prstGeom prst="ellipse">
            <a:avLst/>
          </a:prstGeom>
          <a:ln w="12700">
            <a:solidFill>
              <a:srgbClr val="000000"/>
            </a:solidFill>
            <a:miter lim="400000"/>
          </a:ln>
        </p:spPr>
        <p:txBody>
          <a:bodyPr lIns="50800" tIns="50800" rIns="50800" bIns="50800" anchor="ctr"/>
          <a:lstStyle/>
          <a:p>
            <a:pPr>
              <a:defRPr sz="3200"/>
            </a:pPr>
            <a:endParaRPr/>
          </a:p>
        </p:txBody>
      </p:sp>
      <p:sp>
        <p:nvSpPr>
          <p:cNvPr id="146" name="Shape 146"/>
          <p:cNvSpPr/>
          <p:nvPr/>
        </p:nvSpPr>
        <p:spPr>
          <a:xfrm>
            <a:off x="9542933" y="6511925"/>
            <a:ext cx="5298135" cy="0"/>
          </a:xfrm>
          <a:prstGeom prst="line">
            <a:avLst/>
          </a:prstGeom>
          <a:ln w="50800">
            <a:solidFill>
              <a:srgbClr val="000000"/>
            </a:solidFill>
            <a:miter lim="400000"/>
          </a:ln>
        </p:spPr>
        <p:txBody>
          <a:bodyPr lIns="45718" tIns="45718" rIns="45718" bIns="45718"/>
          <a:lstStyle/>
          <a:p>
            <a:endParaRPr/>
          </a:p>
        </p:txBody>
      </p:sp>
      <p:sp>
        <p:nvSpPr>
          <p:cNvPr id="147" name="Shape 147"/>
          <p:cNvSpPr/>
          <p:nvPr/>
        </p:nvSpPr>
        <p:spPr>
          <a:xfrm>
            <a:off x="11887706" y="6207633"/>
            <a:ext cx="608587" cy="608587"/>
          </a:xfrm>
          <a:prstGeom prst="ellipse">
            <a:avLst/>
          </a:prstGeom>
          <a:solidFill>
            <a:srgbClr val="F5C912"/>
          </a:solidFill>
          <a:ln w="12700">
            <a:miter lim="400000"/>
          </a:ln>
        </p:spPr>
        <p:txBody>
          <a:bodyPr lIns="50800" tIns="50800" rIns="50800" bIns="50800" anchor="ctr"/>
          <a:lstStyle/>
          <a:p>
            <a:pPr>
              <a:defRPr sz="3200">
                <a:solidFill>
                  <a:srgbClr val="FFFFFF"/>
                </a:solidFill>
              </a:defRPr>
            </a:pPr>
            <a:endParaRPr/>
          </a:p>
        </p:txBody>
      </p:sp>
      <p:sp>
        <p:nvSpPr>
          <p:cNvPr id="148" name="Shape 148"/>
          <p:cNvSpPr/>
          <p:nvPr/>
        </p:nvSpPr>
        <p:spPr>
          <a:xfrm>
            <a:off x="12136818" y="6456743"/>
            <a:ext cx="110365" cy="110365"/>
          </a:xfrm>
          <a:prstGeom prst="ellipse">
            <a:avLst/>
          </a:prstGeom>
          <a:solidFill>
            <a:srgbClr val="000000"/>
          </a:solidFill>
          <a:ln w="12700">
            <a:miter lim="400000"/>
          </a:ln>
        </p:spPr>
        <p:txBody>
          <a:bodyPr lIns="50800" tIns="50800" rIns="50800" bIns="50800" anchor="ctr"/>
          <a:lstStyle/>
          <a:p>
            <a:pPr>
              <a:defRPr sz="3200">
                <a:solidFill>
                  <a:srgbClr val="FFFFFF"/>
                </a:solidFill>
              </a:defRPr>
            </a:pPr>
            <a:endParaRPr/>
          </a:p>
        </p:txBody>
      </p:sp>
    </p:spTree>
    <p:extLst>
      <p:ext uri="{BB962C8B-B14F-4D97-AF65-F5344CB8AC3E}">
        <p14:creationId xmlns:p14="http://schemas.microsoft.com/office/powerpoint/2010/main" val="3519651705"/>
      </p:ext>
    </p:extLst>
  </p:cSld>
  <p:clrMapOvr>
    <a:masterClrMapping/>
  </p:clrMapOvr>
  <p:transition spd="slow"/>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a:xfrm>
            <a:off x="3306618" y="1551320"/>
            <a:ext cx="21077381" cy="149658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latin typeface="+mn-ea"/>
                <a:ea typeface="+mn-ea"/>
              </a:rPr>
              <a:t>发现问题</a:t>
            </a:r>
            <a:endParaRPr lang="en-US" altLang="zh-CN" sz="4800" dirty="0">
              <a:latin typeface="+mn-ea"/>
              <a:ea typeface="+mn-ea"/>
            </a:endParaRPr>
          </a:p>
          <a:p>
            <a:pPr algn="l" hangingPunct="1"/>
            <a:endParaRPr lang="en-US" altLang="zh-CN" sz="5400" dirty="0">
              <a:solidFill>
                <a:schemeClr val="tx1">
                  <a:lumMod val="75000"/>
                  <a:lumOff val="25000"/>
                </a:schemeClr>
              </a:solidFill>
              <a:latin typeface="+mn-ea"/>
              <a:ea typeface="+mn-ea"/>
            </a:endParaRPr>
          </a:p>
        </p:txBody>
      </p:sp>
      <p:sp>
        <p:nvSpPr>
          <p:cNvPr id="4" name="椭圆 3"/>
          <p:cNvSpPr/>
          <p:nvPr/>
        </p:nvSpPr>
        <p:spPr>
          <a:xfrm>
            <a:off x="2607913" y="1772233"/>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2" name="矩形 1"/>
          <p:cNvSpPr/>
          <p:nvPr/>
        </p:nvSpPr>
        <p:spPr>
          <a:xfrm>
            <a:off x="1327914" y="4351372"/>
            <a:ext cx="14167009" cy="4701287"/>
          </a:xfrm>
          <a:prstGeom prst="rect">
            <a:avLst/>
          </a:prstGeom>
        </p:spPr>
        <p:txBody>
          <a:bodyPr wrap="square">
            <a:spAutoFit/>
          </a:bodyPr>
          <a:lstStyle/>
          <a:p>
            <a:pPr marL="1270000" lvl="2" algn="l" hangingPunct="1">
              <a:spcBef>
                <a:spcPts val="5900"/>
              </a:spcBef>
              <a:buSzPct val="75000"/>
            </a:pPr>
            <a:r>
              <a:rPr lang="en-US" altLang="zh-CN" sz="4000" kern="1200" dirty="0">
                <a:solidFill>
                  <a:srgbClr val="7030A0"/>
                </a:solidFill>
                <a:latin typeface="+mn-ea"/>
                <a:ea typeface="+mn-ea"/>
                <a:cs typeface="+mn-cs"/>
                <a:sym typeface="Wingdings" pitchFamily="2" charset="2"/>
              </a:rPr>
              <a:t>1</a:t>
            </a:r>
            <a:r>
              <a:rPr lang="zh-CN" altLang="en-US" sz="4000" kern="1200" dirty="0">
                <a:solidFill>
                  <a:srgbClr val="7030A0"/>
                </a:solidFill>
                <a:latin typeface="+mn-ea"/>
                <a:ea typeface="+mn-ea"/>
                <a:cs typeface="+mn-cs"/>
                <a:sym typeface="Wingdings" pitchFamily="2" charset="2"/>
              </a:rPr>
              <a:t>、排行榜计算基金收益并排序所耗费时间太长   </a:t>
            </a:r>
            <a:endParaRPr lang="en-US" altLang="zh-CN" sz="4000" kern="1200" dirty="0">
              <a:solidFill>
                <a:srgbClr val="7030A0"/>
              </a:solidFill>
              <a:latin typeface="+mn-ea"/>
              <a:ea typeface="+mn-ea"/>
              <a:cs typeface="+mn-cs"/>
              <a:sym typeface="Wingdings" pitchFamily="2" charset="2"/>
            </a:endParaRPr>
          </a:p>
          <a:p>
            <a:pPr marL="1270000" lvl="2" algn="l" hangingPunct="1">
              <a:spcBef>
                <a:spcPts val="5900"/>
              </a:spcBef>
              <a:buSzPct val="75000"/>
            </a:pPr>
            <a:r>
              <a:rPr lang="en-US" altLang="zh-CN" sz="4000" kern="1200" dirty="0">
                <a:solidFill>
                  <a:srgbClr val="7030A0"/>
                </a:solidFill>
                <a:latin typeface="+mn-ea"/>
                <a:ea typeface="+mn-ea"/>
                <a:cs typeface="+mn-cs"/>
                <a:sym typeface="Wingdings" pitchFamily="2" charset="2"/>
              </a:rPr>
              <a:t>2</a:t>
            </a:r>
            <a:r>
              <a:rPr lang="zh-CN" altLang="en-US" sz="4000" kern="1200" dirty="0">
                <a:solidFill>
                  <a:srgbClr val="7030A0"/>
                </a:solidFill>
                <a:latin typeface="+mn-ea"/>
                <a:ea typeface="+mn-ea"/>
                <a:cs typeface="+mn-cs"/>
                <a:sym typeface="Wingdings" pitchFamily="2" charset="2"/>
              </a:rPr>
              <a:t>、调用的净值没有复权 没有考虑分红及赎回费率</a:t>
            </a:r>
            <a:endParaRPr lang="en-US" altLang="zh-CN" sz="4000" kern="1200" dirty="0">
              <a:solidFill>
                <a:srgbClr val="7030A0"/>
              </a:solidFill>
              <a:latin typeface="+mn-ea"/>
              <a:ea typeface="+mn-ea"/>
              <a:cs typeface="+mn-cs"/>
              <a:sym typeface="Wingdings" pitchFamily="2" charset="2"/>
            </a:endParaRPr>
          </a:p>
          <a:p>
            <a:pPr marL="1270000" lvl="2" algn="l" hangingPunct="1">
              <a:spcBef>
                <a:spcPts val="5900"/>
              </a:spcBef>
              <a:buSzPct val="75000"/>
            </a:pPr>
            <a:r>
              <a:rPr lang="en-US" altLang="zh-CN" sz="4000" kern="1200" dirty="0">
                <a:solidFill>
                  <a:srgbClr val="7030A0"/>
                </a:solidFill>
                <a:latin typeface="+mn-ea"/>
                <a:ea typeface="+mn-ea"/>
                <a:cs typeface="+mn-cs"/>
                <a:sym typeface="Wingdings" pitchFamily="2" charset="2"/>
              </a:rPr>
              <a:t>3</a:t>
            </a:r>
            <a:r>
              <a:rPr lang="zh-CN" altLang="en-US" sz="4000" kern="1200" dirty="0">
                <a:solidFill>
                  <a:srgbClr val="7030A0"/>
                </a:solidFill>
                <a:latin typeface="+mn-ea"/>
                <a:ea typeface="+mn-ea"/>
                <a:cs typeface="+mn-cs"/>
                <a:sym typeface="Wingdings" pitchFamily="2" charset="2"/>
              </a:rPr>
              <a:t>、用户界面不太美观  有待改进</a:t>
            </a:r>
            <a:endParaRPr lang="en-US" altLang="zh-CN" sz="4000" kern="1200" dirty="0">
              <a:solidFill>
                <a:srgbClr val="7030A0"/>
              </a:solidFill>
              <a:latin typeface="+mn-ea"/>
              <a:ea typeface="+mn-ea"/>
              <a:cs typeface="+mn-cs"/>
              <a:sym typeface="Wingdings" pitchFamily="2" charset="2"/>
            </a:endParaRPr>
          </a:p>
          <a:p>
            <a:pPr marL="1270000" lvl="2" algn="l" hangingPunct="1">
              <a:spcBef>
                <a:spcPts val="5900"/>
              </a:spcBef>
              <a:buSzPct val="75000"/>
            </a:pPr>
            <a:endParaRPr lang="zh-CN" altLang="en-US" sz="3200" kern="1200" dirty="0">
              <a:solidFill>
                <a:srgbClr val="7030A0"/>
              </a:solidFill>
              <a:latin typeface="+mn-ea"/>
              <a:ea typeface="+mn-ea"/>
              <a:cs typeface="+mn-cs"/>
              <a:sym typeface="Wingdings" pitchFamily="2" charset="2"/>
            </a:endParaRPr>
          </a:p>
        </p:txBody>
      </p:sp>
      <p:sp>
        <p:nvSpPr>
          <p:cNvPr id="8" name="Shape 157"/>
          <p:cNvSpPr>
            <a:spLocks noGrp="1"/>
          </p:cNvSpPr>
          <p:nvPr>
            <p:ph type="ctrTitle" idx="4294967295"/>
          </p:nvPr>
        </p:nvSpPr>
        <p:spPr>
          <a:xfrm>
            <a:off x="1932336" y="11306588"/>
            <a:ext cx="9639391" cy="3099016"/>
          </a:xfrm>
          <a:prstGeom prst="rect">
            <a:avLst/>
          </a:prstGeom>
        </p:spPr>
        <p:txBody>
          <a:bodyPr/>
          <a:lstStyle/>
          <a:p>
            <a:pPr algn="l">
              <a:lnSpc>
                <a:spcPts val="4000"/>
              </a:lnSpc>
              <a:defRPr sz="25000">
                <a:solidFill>
                  <a:srgbClr val="F6C700"/>
                </a:solidFill>
              </a:defRPr>
            </a:pPr>
            <a:endParaRPr sz="3200" spc="100" dirty="0">
              <a:solidFill>
                <a:schemeClr val="bg1"/>
              </a:solidFill>
              <a:latin typeface="黑体" panose="02010609060101010101" pitchFamily="49" charset="-122"/>
              <a:ea typeface="黑体" panose="02010609060101010101" pitchFamily="49" charset="-122"/>
            </a:endParaRPr>
          </a:p>
        </p:txBody>
      </p:sp>
    </p:spTree>
    <p:extLst>
      <p:ext uri="{BB962C8B-B14F-4D97-AF65-F5344CB8AC3E}">
        <p14:creationId xmlns:p14="http://schemas.microsoft.com/office/powerpoint/2010/main" val="1807821960"/>
      </p:ext>
    </p:extLst>
  </p:cSld>
  <p:clrMapOvr>
    <a:masterClrMapping/>
  </p:clrMapOvr>
  <p:transition spd="slow"/>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a:xfrm>
            <a:off x="1653309" y="1131941"/>
            <a:ext cx="21077381" cy="149658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latin typeface="+mn-ea"/>
                <a:ea typeface="+mn-ea"/>
              </a:rPr>
              <a:t>改进</a:t>
            </a:r>
            <a:endParaRPr lang="en-US" altLang="zh-CN" sz="4800" dirty="0">
              <a:latin typeface="+mn-ea"/>
              <a:ea typeface="+mn-ea"/>
            </a:endParaRPr>
          </a:p>
          <a:p>
            <a:pPr algn="l" hangingPunct="1"/>
            <a:endParaRPr lang="en-US" altLang="zh-CN" sz="5400" dirty="0">
              <a:solidFill>
                <a:schemeClr val="tx1">
                  <a:lumMod val="75000"/>
                  <a:lumOff val="25000"/>
                </a:schemeClr>
              </a:solidFill>
              <a:latin typeface="+mn-ea"/>
              <a:ea typeface="+mn-ea"/>
            </a:endParaRPr>
          </a:p>
        </p:txBody>
      </p:sp>
      <p:sp>
        <p:nvSpPr>
          <p:cNvPr id="4" name="椭圆 3"/>
          <p:cNvSpPr/>
          <p:nvPr/>
        </p:nvSpPr>
        <p:spPr>
          <a:xfrm>
            <a:off x="961993" y="1388715"/>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8" name="Shape 157"/>
          <p:cNvSpPr>
            <a:spLocks noGrp="1"/>
          </p:cNvSpPr>
          <p:nvPr>
            <p:ph type="ctrTitle" idx="4294967295"/>
          </p:nvPr>
        </p:nvSpPr>
        <p:spPr>
          <a:xfrm>
            <a:off x="1932336" y="11306588"/>
            <a:ext cx="9639391" cy="3099016"/>
          </a:xfrm>
          <a:prstGeom prst="rect">
            <a:avLst/>
          </a:prstGeom>
        </p:spPr>
        <p:txBody>
          <a:bodyPr/>
          <a:lstStyle/>
          <a:p>
            <a:pPr algn="l">
              <a:lnSpc>
                <a:spcPts val="4000"/>
              </a:lnSpc>
              <a:defRPr sz="25000">
                <a:solidFill>
                  <a:srgbClr val="F6C700"/>
                </a:solidFill>
              </a:defRPr>
            </a:pPr>
            <a:r>
              <a:rPr lang="zh-CN" altLang="en-US" sz="6000" dirty="0">
                <a:solidFill>
                  <a:schemeClr val="bg1"/>
                </a:solidFill>
              </a:rPr>
              <a:t>“</a:t>
            </a:r>
            <a:endParaRPr sz="3200" spc="100" dirty="0">
              <a:solidFill>
                <a:schemeClr val="bg1"/>
              </a:solidFill>
              <a:latin typeface="黑体" panose="02010609060101010101" pitchFamily="49" charset="-122"/>
              <a:ea typeface="黑体" panose="02010609060101010101" pitchFamily="49" charset="-122"/>
            </a:endParaRPr>
          </a:p>
        </p:txBody>
      </p:sp>
      <p:sp>
        <p:nvSpPr>
          <p:cNvPr id="5" name="文本框 4">
            <a:extLst>
              <a:ext uri="{FF2B5EF4-FFF2-40B4-BE49-F238E27FC236}">
                <a16:creationId xmlns:a16="http://schemas.microsoft.com/office/drawing/2014/main" id="{8301B950-27FF-4A4E-BFDC-B4B621BCB3C4}"/>
              </a:ext>
            </a:extLst>
          </p:cNvPr>
          <p:cNvSpPr txBox="1"/>
          <p:nvPr/>
        </p:nvSpPr>
        <p:spPr>
          <a:xfrm>
            <a:off x="2552608" y="1942601"/>
            <a:ext cx="9639391" cy="933588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 排序的改进 </a:t>
            </a:r>
            <a:endParaRPr lang="en-US" altLang="zh-CN" dirty="0"/>
          </a:p>
          <a:p>
            <a:pPr marL="0" marR="0" indent="0" algn="l" defTabSz="825500" rtl="0" fontAlgn="auto" latinLnBrk="0" hangingPunct="0">
              <a:lnSpc>
                <a:spcPct val="100000"/>
              </a:lnSpc>
              <a:spcBef>
                <a:spcPts val="0"/>
              </a:spcBef>
              <a:spcAft>
                <a:spcPts val="0"/>
              </a:spcAft>
              <a:buClrTx/>
              <a:buSzTx/>
              <a:buFontTx/>
              <a:buNone/>
              <a:tabLst/>
            </a:pPr>
            <a:endPar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a:p>
            <a:pPr marL="0" marR="0" indent="0" algn="l" defTabSz="825500" rtl="0" fontAlgn="auto" latinLnBrk="0" hangingPunct="0">
              <a:lnSpc>
                <a:spcPct val="100000"/>
              </a:lnSpc>
              <a:spcBef>
                <a:spcPts val="0"/>
              </a:spcBef>
              <a:spcAft>
                <a:spcPts val="0"/>
              </a:spcAft>
              <a:buClrTx/>
              <a:buSzTx/>
              <a:buFontTx/>
              <a:buNone/>
              <a:tabLst/>
            </a:pP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快速排序</a:t>
            </a:r>
            <a:endPar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a:p>
            <a:pPr marL="0" marR="0" indent="0" algn="l" defTabSz="825500" rtl="0" fontAlgn="auto" latinLnBrk="0" hangingPunct="0">
              <a:lnSpc>
                <a:spcPct val="100000"/>
              </a:lnSpc>
              <a:spcBef>
                <a:spcPts val="0"/>
              </a:spcBef>
              <a:spcAft>
                <a:spcPts val="0"/>
              </a:spcAft>
              <a:buClrTx/>
              <a:buSzTx/>
              <a:buFontTx/>
              <a:buNone/>
              <a:tabLst/>
            </a:pPr>
            <a:endParaRPr lang="en-US" altLang="zh-CN" dirty="0"/>
          </a:p>
          <a:p>
            <a:pPr algn="l" latinLnBrk="1">
              <a:buFont typeface="Arial" panose="020B0604020202020204" pitchFamily="34" charset="0"/>
              <a:buChar char="•"/>
            </a:pPr>
            <a:r>
              <a:rPr lang="en-US" altLang="zh-CN" b="0" i="0" dirty="0">
                <a:solidFill>
                  <a:srgbClr val="333333"/>
                </a:solidFill>
                <a:effectLst/>
                <a:latin typeface="Helvetica Neue"/>
              </a:rPr>
              <a:t>1</a:t>
            </a:r>
            <a:r>
              <a:rPr lang="zh-CN" altLang="en-US" b="0" i="0" dirty="0">
                <a:solidFill>
                  <a:srgbClr val="333333"/>
                </a:solidFill>
                <a:effectLst/>
                <a:latin typeface="Helvetica Neue"/>
              </a:rPr>
              <a:t>．先从数列中取出一个数作为基准数。</a:t>
            </a:r>
          </a:p>
          <a:p>
            <a:pPr algn="l" latinLnBrk="1">
              <a:buFont typeface="Arial" panose="020B0604020202020204" pitchFamily="34" charset="0"/>
              <a:buChar char="•"/>
            </a:pPr>
            <a:r>
              <a:rPr lang="en-US" altLang="zh-CN" b="0" i="0" dirty="0">
                <a:solidFill>
                  <a:srgbClr val="333333"/>
                </a:solidFill>
                <a:effectLst/>
                <a:latin typeface="Helvetica Neue"/>
              </a:rPr>
              <a:t>2</a:t>
            </a:r>
            <a:r>
              <a:rPr lang="zh-CN" altLang="en-US" b="0" i="0" dirty="0">
                <a:solidFill>
                  <a:srgbClr val="333333"/>
                </a:solidFill>
                <a:effectLst/>
                <a:latin typeface="Helvetica Neue"/>
              </a:rPr>
              <a:t>．分区过程，将比这个数大的数全放到它的右边，小于或等于它的数全放到它的左边。</a:t>
            </a:r>
          </a:p>
          <a:p>
            <a:pPr algn="l" latinLnBrk="1">
              <a:buFont typeface="Arial" panose="020B0604020202020204" pitchFamily="34" charset="0"/>
              <a:buChar char="•"/>
            </a:pPr>
            <a:r>
              <a:rPr lang="en-US" altLang="zh-CN" b="0" i="0" dirty="0">
                <a:solidFill>
                  <a:srgbClr val="333333"/>
                </a:solidFill>
                <a:effectLst/>
                <a:latin typeface="Helvetica Neue"/>
              </a:rPr>
              <a:t>3</a:t>
            </a:r>
            <a:r>
              <a:rPr lang="zh-CN" altLang="en-US" b="0" i="0" dirty="0">
                <a:solidFill>
                  <a:srgbClr val="333333"/>
                </a:solidFill>
                <a:effectLst/>
                <a:latin typeface="Helvetica Neue"/>
              </a:rPr>
              <a:t>．再对左右区间重复第二步，直到各区间只有一个数</a:t>
            </a:r>
          </a:p>
          <a:p>
            <a:pPr marL="0" marR="0" indent="0" algn="l" defTabSz="825500" rtl="0" fontAlgn="auto" latinLnBrk="0" hangingPunct="0">
              <a:lnSpc>
                <a:spcPct val="100000"/>
              </a:lnSpc>
              <a:spcBef>
                <a:spcPts val="0"/>
              </a:spcBef>
              <a:spcAft>
                <a:spcPts val="0"/>
              </a:spcAft>
              <a:buClrTx/>
              <a:buSzTx/>
              <a:buFontTx/>
              <a:buNone/>
              <a:tabLst/>
            </a:pPr>
            <a:endPar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2" name="文本框 11">
            <a:extLst>
              <a:ext uri="{FF2B5EF4-FFF2-40B4-BE49-F238E27FC236}">
                <a16:creationId xmlns:a16="http://schemas.microsoft.com/office/drawing/2014/main" id="{DBCAB560-9812-454C-918D-6E74AC3492FA}"/>
              </a:ext>
            </a:extLst>
          </p:cNvPr>
          <p:cNvSpPr txBox="1"/>
          <p:nvPr/>
        </p:nvSpPr>
        <p:spPr>
          <a:xfrm>
            <a:off x="13566371" y="2655022"/>
            <a:ext cx="9164319" cy="5488682"/>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相关运算的改进</a:t>
            </a:r>
            <a:endPar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a:p>
            <a:pPr marL="0" marR="0" indent="0" algn="l" defTabSz="825500" rtl="0" fontAlgn="auto" latinLnBrk="0" hangingPunct="0">
              <a:lnSpc>
                <a:spcPct val="100000"/>
              </a:lnSpc>
              <a:spcBef>
                <a:spcPts val="0"/>
              </a:spcBef>
              <a:spcAft>
                <a:spcPts val="0"/>
              </a:spcAft>
              <a:buClrTx/>
              <a:buSzTx/>
              <a:buFontTx/>
              <a:buNone/>
              <a:tabLst/>
            </a:pPr>
            <a:endParaRPr lang="en-US" altLang="zh-CN" dirty="0"/>
          </a:p>
          <a:p>
            <a:pPr marL="0" marR="0" indent="0" algn="l" defTabSz="825500" rtl="0" fontAlgn="auto" latinLnBrk="0" hangingPunct="0">
              <a:lnSpc>
                <a:spcPct val="100000"/>
              </a:lnSpc>
              <a:spcBef>
                <a:spcPts val="0"/>
              </a:spcBef>
              <a:spcAft>
                <a:spcPts val="0"/>
              </a:spcAft>
              <a:buClrTx/>
              <a:buSzTx/>
              <a:buFontTx/>
              <a:buNone/>
              <a:tabLst/>
            </a:pPr>
            <a:r>
              <a:rPr lang="en-US" altLang="zh-CN" dirty="0"/>
              <a:t>1</a:t>
            </a:r>
            <a:r>
              <a:rPr lang="zh-CN" altLang="en-US" dirty="0"/>
              <a:t>、可以将调用的数据存入本地再，进行计算</a:t>
            </a:r>
            <a:endParaRPr lang="en-US" altLang="zh-CN" dirty="0"/>
          </a:p>
          <a:p>
            <a:pPr marL="0" marR="0" indent="0" algn="l" defTabSz="825500" rtl="0" fontAlgn="auto" latinLnBrk="0" hangingPunct="0">
              <a:lnSpc>
                <a:spcPct val="100000"/>
              </a:lnSpc>
              <a:spcBef>
                <a:spcPts val="0"/>
              </a:spcBef>
              <a:spcAft>
                <a:spcPts val="0"/>
              </a:spcAft>
              <a:buClrTx/>
              <a:buSzTx/>
              <a:buFontTx/>
              <a:buNone/>
              <a:tabLst/>
            </a:pPr>
            <a:endPar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a:p>
            <a:pPr marL="0" marR="0" indent="0" algn="l" defTabSz="825500" rtl="0" fontAlgn="auto" latinLnBrk="0" hangingPunct="0">
              <a:lnSpc>
                <a:spcPct val="100000"/>
              </a:lnSpc>
              <a:spcBef>
                <a:spcPts val="0"/>
              </a:spcBef>
              <a:spcAft>
                <a:spcPts val="0"/>
              </a:spcAft>
              <a:buClrTx/>
              <a:buSzTx/>
              <a:buFontTx/>
              <a:buNone/>
              <a:tabLst/>
            </a:pPr>
            <a:r>
              <a:rPr lang="en-US" altLang="zh-CN" dirty="0"/>
              <a:t>2</a:t>
            </a:r>
            <a:r>
              <a:rPr lang="zh-CN" altLang="en-US" dirty="0"/>
              <a:t>、优化重复的算法，缩减运算时间</a:t>
            </a:r>
            <a:endPar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Tree>
    <p:extLst>
      <p:ext uri="{BB962C8B-B14F-4D97-AF65-F5344CB8AC3E}">
        <p14:creationId xmlns:p14="http://schemas.microsoft.com/office/powerpoint/2010/main" val="1807821960"/>
      </p:ext>
    </p:extLst>
  </p:cSld>
  <p:clrMapOvr>
    <a:masterClrMapping/>
  </p:clrMapOvr>
  <p:transition spd="slow"/>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5" name="Shape 125"/>
          <p:cNvSpPr/>
          <p:nvPr/>
        </p:nvSpPr>
        <p:spPr>
          <a:xfrm>
            <a:off x="1703840" y="4785351"/>
            <a:ext cx="4614900" cy="5407455"/>
          </a:xfrm>
          <a:prstGeom prst="rect">
            <a:avLst/>
          </a:prstGeom>
          <a:solidFill>
            <a:srgbClr val="404040"/>
          </a:solidFill>
          <a:ln w="12700">
            <a:miter lim="400000"/>
          </a:ln>
          <a:effectLst>
            <a:outerShdw blurRad="127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
        <p:nvSpPr>
          <p:cNvPr id="126" name="Shape 126"/>
          <p:cNvSpPr/>
          <p:nvPr/>
        </p:nvSpPr>
        <p:spPr>
          <a:xfrm>
            <a:off x="1694223" y="3523195"/>
            <a:ext cx="4634133" cy="127000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404040"/>
          </a:solidFill>
          <a:ln w="12700">
            <a:miter lim="400000"/>
          </a:ln>
        </p:spPr>
        <p:txBody>
          <a:bodyPr lIns="50800" tIns="50800" rIns="50800" bIns="50800" anchor="ctr"/>
          <a:lstStyle/>
          <a:p>
            <a:pPr>
              <a:defRPr sz="3200">
                <a:solidFill>
                  <a:srgbClr val="FFFFFF"/>
                </a:solidFill>
              </a:defRPr>
            </a:pPr>
            <a:endParaRPr/>
          </a:p>
        </p:txBody>
      </p:sp>
      <p:sp>
        <p:nvSpPr>
          <p:cNvPr id="127" name="Shape 127"/>
          <p:cNvSpPr/>
          <p:nvPr/>
        </p:nvSpPr>
        <p:spPr>
          <a:xfrm>
            <a:off x="-462851" y="-1304139"/>
            <a:ext cx="25133098" cy="2044452"/>
          </a:xfrm>
          <a:prstGeom prst="rect">
            <a:avLst/>
          </a:prstGeom>
          <a:solidFill>
            <a:srgbClr val="404040"/>
          </a:solidFill>
          <a:ln w="12700">
            <a:miter lim="400000"/>
          </a:ln>
        </p:spPr>
        <p:txBody>
          <a:bodyPr lIns="50800" tIns="50800" rIns="50800" bIns="50800" anchor="ctr"/>
          <a:lstStyle/>
          <a:p>
            <a:pPr>
              <a:defRPr sz="3200">
                <a:solidFill>
                  <a:srgbClr val="53585F"/>
                </a:solidFill>
              </a:defRPr>
            </a:pPr>
            <a:endParaRPr/>
          </a:p>
        </p:txBody>
      </p:sp>
      <p:sp>
        <p:nvSpPr>
          <p:cNvPr id="128" name="Shape 128"/>
          <p:cNvSpPr/>
          <p:nvPr/>
        </p:nvSpPr>
        <p:spPr>
          <a:xfrm>
            <a:off x="1080801" y="2217412"/>
            <a:ext cx="1989286" cy="1238238"/>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b">
            <a:normAutofit/>
          </a:bodyPr>
          <a:lstStyle>
            <a:lvl1pPr algn="l">
              <a:lnSpc>
                <a:spcPts val="4000"/>
              </a:lnSpc>
              <a:defRPr sz="25000">
                <a:solidFill>
                  <a:srgbClr val="F6C700"/>
                </a:solidFill>
              </a:defRPr>
            </a:lvl1pPr>
          </a:lstStyle>
          <a:p>
            <a:r>
              <a:t>“</a:t>
            </a:r>
          </a:p>
        </p:txBody>
      </p:sp>
      <p:sp>
        <p:nvSpPr>
          <p:cNvPr id="129" name="Shape 129"/>
          <p:cNvSpPr/>
          <p:nvPr/>
        </p:nvSpPr>
        <p:spPr>
          <a:xfrm>
            <a:off x="4011290" y="999776"/>
            <a:ext cx="1946165" cy="84992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b">
            <a:normAutofit/>
          </a:bodyPr>
          <a:lstStyle/>
          <a:p>
            <a:pPr algn="l">
              <a:lnSpc>
                <a:spcPts val="4000"/>
              </a:lnSpc>
              <a:defRPr sz="4400" b="1">
                <a:latin typeface="+mn-lt"/>
                <a:ea typeface="+mn-ea"/>
                <a:cs typeface="+mn-cs"/>
                <a:sym typeface="Helvetica"/>
              </a:defRPr>
            </a:pPr>
            <a:r>
              <a:rPr lang="zh-CN" altLang="en-US" dirty="0"/>
              <a:t>目录</a:t>
            </a:r>
            <a:endParaRPr spc="100" dirty="0"/>
          </a:p>
        </p:txBody>
      </p:sp>
      <p:sp>
        <p:nvSpPr>
          <p:cNvPr id="132" name="Shape 132"/>
          <p:cNvSpPr/>
          <p:nvPr/>
        </p:nvSpPr>
        <p:spPr>
          <a:xfrm>
            <a:off x="2934069" y="6887258"/>
            <a:ext cx="2154436"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lvl="1">
              <a:defRPr sz="4000">
                <a:solidFill>
                  <a:srgbClr val="FFFFFF"/>
                </a:solidFill>
              </a:defRPr>
            </a:pPr>
            <a:r>
              <a:rPr lang="zh-CN" altLang="en-US" dirty="0">
                <a:latin typeface="黑体" panose="02010609060101010101" pitchFamily="49" charset="-122"/>
                <a:ea typeface="黑体" panose="02010609060101010101" pitchFamily="49" charset="-122"/>
              </a:rPr>
              <a:t>系统功能</a:t>
            </a:r>
            <a:endParaRPr lang="en-US" altLang="zh-CN" dirty="0">
              <a:latin typeface="黑体" panose="02010609060101010101" pitchFamily="49" charset="-122"/>
              <a:ea typeface="黑体" panose="02010609060101010101" pitchFamily="49" charset="-122"/>
            </a:endParaRPr>
          </a:p>
          <a:p>
            <a:pPr>
              <a:defRPr sz="4000">
                <a:solidFill>
                  <a:srgbClr val="FFFFFF"/>
                </a:solidFill>
              </a:defRPr>
            </a:pPr>
            <a:endParaRPr dirty="0">
              <a:latin typeface="黑体" panose="02010609060101010101" pitchFamily="49" charset="-122"/>
              <a:ea typeface="黑体" panose="02010609060101010101" pitchFamily="49" charset="-122"/>
            </a:endParaRPr>
          </a:p>
        </p:txBody>
      </p:sp>
      <p:sp>
        <p:nvSpPr>
          <p:cNvPr id="134" name="Shape 134"/>
          <p:cNvSpPr/>
          <p:nvPr/>
        </p:nvSpPr>
        <p:spPr>
          <a:xfrm>
            <a:off x="2818778" y="4671153"/>
            <a:ext cx="2359620" cy="779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000">
                <a:solidFill>
                  <a:srgbClr val="FFFFFF"/>
                </a:solidFill>
              </a:defRPr>
            </a:lvl1pPr>
          </a:lstStyle>
          <a:p>
            <a:r>
              <a:rPr lang="zh-CN" altLang="en-US" sz="4400" dirty="0">
                <a:latin typeface="黑体" panose="02010609060101010101" pitchFamily="49" charset="-122"/>
                <a:ea typeface="黑体" panose="02010609060101010101" pitchFamily="49" charset="-122"/>
              </a:rPr>
              <a:t>需求分析</a:t>
            </a:r>
            <a:endParaRPr sz="4400" dirty="0">
              <a:latin typeface="黑体" panose="02010609060101010101" pitchFamily="49" charset="-122"/>
              <a:ea typeface="黑体" panose="02010609060101010101" pitchFamily="49" charset="-122"/>
            </a:endParaRPr>
          </a:p>
        </p:txBody>
      </p:sp>
      <p:sp>
        <p:nvSpPr>
          <p:cNvPr id="21" name="Shape 132"/>
          <p:cNvSpPr/>
          <p:nvPr/>
        </p:nvSpPr>
        <p:spPr>
          <a:xfrm>
            <a:off x="2901353" y="7873183"/>
            <a:ext cx="2154436"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lvl="1">
              <a:defRPr sz="4000">
                <a:solidFill>
                  <a:srgbClr val="FFFFFF"/>
                </a:solidFill>
              </a:defRPr>
            </a:pPr>
            <a:r>
              <a:rPr lang="zh-CN" altLang="en-US" dirty="0">
                <a:latin typeface="黑体" panose="02010609060101010101" pitchFamily="49" charset="-122"/>
                <a:ea typeface="黑体" panose="02010609060101010101" pitchFamily="49" charset="-122"/>
              </a:rPr>
              <a:t>开发环境</a:t>
            </a:r>
            <a:endParaRPr lang="en-US" altLang="zh-CN" dirty="0">
              <a:latin typeface="黑体" panose="02010609060101010101" pitchFamily="49" charset="-122"/>
              <a:ea typeface="黑体" panose="02010609060101010101" pitchFamily="49" charset="-122"/>
            </a:endParaRPr>
          </a:p>
          <a:p>
            <a:pPr>
              <a:defRPr sz="4000">
                <a:solidFill>
                  <a:srgbClr val="FFFFFF"/>
                </a:solidFill>
              </a:defRPr>
            </a:pPr>
            <a:endParaRPr dirty="0">
              <a:latin typeface="黑体" panose="02010609060101010101" pitchFamily="49" charset="-122"/>
              <a:ea typeface="黑体" panose="02010609060101010101" pitchFamily="49" charset="-122"/>
            </a:endParaRPr>
          </a:p>
        </p:txBody>
      </p:sp>
      <p:sp>
        <p:nvSpPr>
          <p:cNvPr id="22" name="Shape 125"/>
          <p:cNvSpPr/>
          <p:nvPr/>
        </p:nvSpPr>
        <p:spPr>
          <a:xfrm>
            <a:off x="9503949" y="4717806"/>
            <a:ext cx="4614900" cy="5407455"/>
          </a:xfrm>
          <a:prstGeom prst="rect">
            <a:avLst/>
          </a:prstGeom>
          <a:solidFill>
            <a:srgbClr val="404040"/>
          </a:solidFill>
          <a:ln w="12700">
            <a:miter lim="400000"/>
          </a:ln>
          <a:effectLst>
            <a:outerShdw blurRad="127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
        <p:nvSpPr>
          <p:cNvPr id="23" name="Shape 126"/>
          <p:cNvSpPr/>
          <p:nvPr/>
        </p:nvSpPr>
        <p:spPr>
          <a:xfrm>
            <a:off x="9494332" y="3455650"/>
            <a:ext cx="4634133" cy="127000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404040"/>
          </a:solidFill>
          <a:ln w="12700">
            <a:miter lim="400000"/>
          </a:ln>
        </p:spPr>
        <p:txBody>
          <a:bodyPr lIns="50800" tIns="50800" rIns="50800" bIns="50800" anchor="ctr"/>
          <a:lstStyle/>
          <a:p>
            <a:pPr>
              <a:defRPr sz="3200">
                <a:solidFill>
                  <a:srgbClr val="FFFFFF"/>
                </a:solidFill>
              </a:defRPr>
            </a:pPr>
            <a:endParaRPr/>
          </a:p>
        </p:txBody>
      </p:sp>
      <p:sp>
        <p:nvSpPr>
          <p:cNvPr id="24" name="Shape 132"/>
          <p:cNvSpPr/>
          <p:nvPr/>
        </p:nvSpPr>
        <p:spPr>
          <a:xfrm>
            <a:off x="10750509" y="6131441"/>
            <a:ext cx="2154436"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4000">
                <a:solidFill>
                  <a:srgbClr val="FFFFFF"/>
                </a:solidFill>
              </a:defRPr>
            </a:pPr>
            <a:r>
              <a:rPr lang="zh-CN" altLang="en-US" dirty="0">
                <a:latin typeface="黑体" panose="02010609060101010101" pitchFamily="49" charset="-122"/>
                <a:ea typeface="黑体" panose="02010609060101010101" pitchFamily="49" charset="-122"/>
              </a:rPr>
              <a:t>系统架构</a:t>
            </a:r>
            <a:endParaRPr dirty="0">
              <a:latin typeface="黑体" panose="02010609060101010101" pitchFamily="49" charset="-122"/>
              <a:ea typeface="黑体" panose="02010609060101010101" pitchFamily="49" charset="-122"/>
            </a:endParaRPr>
          </a:p>
        </p:txBody>
      </p:sp>
      <p:sp>
        <p:nvSpPr>
          <p:cNvPr id="25" name="Shape 134"/>
          <p:cNvSpPr/>
          <p:nvPr/>
        </p:nvSpPr>
        <p:spPr>
          <a:xfrm>
            <a:off x="10618887" y="4603608"/>
            <a:ext cx="2359620" cy="779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000">
                <a:solidFill>
                  <a:srgbClr val="FFFFFF"/>
                </a:solidFill>
              </a:defRPr>
            </a:lvl1pPr>
          </a:lstStyle>
          <a:p>
            <a:r>
              <a:rPr lang="zh-CN" altLang="en-US" sz="4400" dirty="0">
                <a:latin typeface="黑体" panose="02010609060101010101" pitchFamily="49" charset="-122"/>
                <a:ea typeface="黑体" panose="02010609060101010101" pitchFamily="49" charset="-122"/>
              </a:rPr>
              <a:t>概要设计</a:t>
            </a:r>
            <a:endParaRPr sz="4400" dirty="0">
              <a:latin typeface="黑体" panose="02010609060101010101" pitchFamily="49" charset="-122"/>
              <a:ea typeface="黑体" panose="02010609060101010101" pitchFamily="49" charset="-122"/>
            </a:endParaRPr>
          </a:p>
        </p:txBody>
      </p:sp>
      <p:sp>
        <p:nvSpPr>
          <p:cNvPr id="26" name="Shape 132"/>
          <p:cNvSpPr/>
          <p:nvPr/>
        </p:nvSpPr>
        <p:spPr>
          <a:xfrm>
            <a:off x="10747181" y="7101037"/>
            <a:ext cx="2154437"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4000">
                <a:solidFill>
                  <a:srgbClr val="FFFFFF"/>
                </a:solidFill>
              </a:defRPr>
            </a:pPr>
            <a:r>
              <a:rPr lang="zh-CN" altLang="en-US" dirty="0">
                <a:latin typeface="黑体" panose="02010609060101010101" pitchFamily="49" charset="-122"/>
                <a:ea typeface="黑体" panose="02010609060101010101" pitchFamily="49" charset="-122"/>
              </a:rPr>
              <a:t>功能模块</a:t>
            </a:r>
            <a:endParaRPr dirty="0">
              <a:latin typeface="黑体" panose="02010609060101010101" pitchFamily="49" charset="-122"/>
              <a:ea typeface="黑体" panose="02010609060101010101" pitchFamily="49" charset="-122"/>
            </a:endParaRPr>
          </a:p>
        </p:txBody>
      </p:sp>
      <p:sp>
        <p:nvSpPr>
          <p:cNvPr id="27" name="Shape 125"/>
          <p:cNvSpPr/>
          <p:nvPr/>
        </p:nvSpPr>
        <p:spPr>
          <a:xfrm>
            <a:off x="17294441" y="4671153"/>
            <a:ext cx="4614900" cy="5407455"/>
          </a:xfrm>
          <a:prstGeom prst="rect">
            <a:avLst/>
          </a:prstGeom>
          <a:solidFill>
            <a:srgbClr val="404040"/>
          </a:solidFill>
          <a:ln w="12700">
            <a:miter lim="400000"/>
          </a:ln>
          <a:effectLst>
            <a:outerShdw blurRad="12700" dir="5400000" rotWithShape="0">
              <a:srgbClr val="000000">
                <a:alpha val="50000"/>
              </a:srgbClr>
            </a:outerShdw>
          </a:effectLst>
        </p:spPr>
        <p:txBody>
          <a:bodyPr lIns="50800" tIns="50800" rIns="50800" bIns="50800" anchor="ctr"/>
          <a:lstStyle/>
          <a:p>
            <a:pPr>
              <a:defRPr sz="3200">
                <a:solidFill>
                  <a:srgbClr val="FFFFFF"/>
                </a:solidFill>
              </a:defRPr>
            </a:pPr>
            <a:endParaRPr/>
          </a:p>
        </p:txBody>
      </p:sp>
      <p:sp>
        <p:nvSpPr>
          <p:cNvPr id="28" name="Shape 126"/>
          <p:cNvSpPr/>
          <p:nvPr/>
        </p:nvSpPr>
        <p:spPr>
          <a:xfrm>
            <a:off x="17284824" y="3408997"/>
            <a:ext cx="4634133" cy="1270003"/>
          </a:xfrm>
          <a:custGeom>
            <a:avLst/>
            <a:gdLst/>
            <a:ahLst/>
            <a:cxnLst>
              <a:cxn ang="0">
                <a:pos x="wd2" y="hd2"/>
              </a:cxn>
              <a:cxn ang="5400000">
                <a:pos x="wd2" y="hd2"/>
              </a:cxn>
              <a:cxn ang="10800000">
                <a:pos x="wd2" y="hd2"/>
              </a:cxn>
              <a:cxn ang="16200000">
                <a:pos x="wd2" y="hd2"/>
              </a:cxn>
            </a:cxnLst>
            <a:rect l="0" t="0" r="r" b="b"/>
            <a:pathLst>
              <a:path w="21600" h="21600" extrusionOk="0">
                <a:moveTo>
                  <a:pt x="10800" y="0"/>
                </a:moveTo>
                <a:lnTo>
                  <a:pt x="21600" y="21600"/>
                </a:lnTo>
                <a:lnTo>
                  <a:pt x="0" y="21600"/>
                </a:lnTo>
                <a:close/>
              </a:path>
            </a:pathLst>
          </a:custGeom>
          <a:solidFill>
            <a:srgbClr val="404040"/>
          </a:solidFill>
          <a:ln w="12700">
            <a:miter lim="400000"/>
          </a:ln>
        </p:spPr>
        <p:txBody>
          <a:bodyPr lIns="50800" tIns="50800" rIns="50800" bIns="50800" anchor="ctr"/>
          <a:lstStyle/>
          <a:p>
            <a:pPr>
              <a:defRPr sz="3200">
                <a:solidFill>
                  <a:srgbClr val="FFFFFF"/>
                </a:solidFill>
              </a:defRPr>
            </a:pPr>
            <a:endParaRPr/>
          </a:p>
        </p:txBody>
      </p:sp>
      <p:sp>
        <p:nvSpPr>
          <p:cNvPr id="30" name="Shape 134"/>
          <p:cNvSpPr/>
          <p:nvPr/>
        </p:nvSpPr>
        <p:spPr>
          <a:xfrm>
            <a:off x="18409379" y="4556955"/>
            <a:ext cx="2359620" cy="7797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000">
                <a:solidFill>
                  <a:srgbClr val="FFFFFF"/>
                </a:solidFill>
              </a:defRPr>
            </a:lvl1pPr>
          </a:lstStyle>
          <a:p>
            <a:r>
              <a:rPr lang="zh-CN" altLang="en-US" sz="4400" dirty="0">
                <a:latin typeface="黑体" panose="02010609060101010101" pitchFamily="49" charset="-122"/>
                <a:ea typeface="黑体" panose="02010609060101010101" pitchFamily="49" charset="-122"/>
              </a:rPr>
              <a:t>详细设计</a:t>
            </a:r>
            <a:endParaRPr sz="4400" dirty="0">
              <a:latin typeface="黑体" panose="02010609060101010101" pitchFamily="49" charset="-122"/>
              <a:ea typeface="黑体" panose="02010609060101010101" pitchFamily="49" charset="-122"/>
            </a:endParaRPr>
          </a:p>
        </p:txBody>
      </p:sp>
      <p:sp>
        <p:nvSpPr>
          <p:cNvPr id="31" name="Shape 132"/>
          <p:cNvSpPr/>
          <p:nvPr/>
        </p:nvSpPr>
        <p:spPr>
          <a:xfrm>
            <a:off x="18781152" y="7152033"/>
            <a:ext cx="1641475"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4000">
                <a:solidFill>
                  <a:srgbClr val="FFFFFF"/>
                </a:solidFill>
              </a:defRPr>
            </a:pPr>
            <a:r>
              <a:rPr lang="zh-CN" altLang="en-US" dirty="0">
                <a:latin typeface="黑体" panose="02010609060101010101" pitchFamily="49" charset="-122"/>
                <a:ea typeface="黑体" panose="02010609060101010101" pitchFamily="49" charset="-122"/>
              </a:rPr>
              <a:t>流程图</a:t>
            </a:r>
            <a:endParaRPr dirty="0">
              <a:latin typeface="黑体" panose="02010609060101010101" pitchFamily="49" charset="-122"/>
              <a:ea typeface="黑体" panose="02010609060101010101" pitchFamily="49" charset="-122"/>
            </a:endParaRPr>
          </a:p>
        </p:txBody>
      </p:sp>
      <p:sp>
        <p:nvSpPr>
          <p:cNvPr id="19" name="Shape 132"/>
          <p:cNvSpPr/>
          <p:nvPr/>
        </p:nvSpPr>
        <p:spPr>
          <a:xfrm>
            <a:off x="2906791" y="8793028"/>
            <a:ext cx="2154436" cy="1333698"/>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lvl="1">
              <a:defRPr sz="4000">
                <a:solidFill>
                  <a:srgbClr val="FFFFFF"/>
                </a:solidFill>
              </a:defRPr>
            </a:pPr>
            <a:r>
              <a:rPr lang="zh-CN" altLang="en-US" dirty="0">
                <a:latin typeface="黑体" panose="02010609060101010101" pitchFamily="49" charset="-122"/>
                <a:ea typeface="黑体" panose="02010609060101010101" pitchFamily="49" charset="-122"/>
              </a:rPr>
              <a:t>补充知识</a:t>
            </a:r>
            <a:endParaRPr lang="en-US" altLang="zh-CN" dirty="0">
              <a:latin typeface="黑体" panose="02010609060101010101" pitchFamily="49" charset="-122"/>
              <a:ea typeface="黑体" panose="02010609060101010101" pitchFamily="49" charset="-122"/>
            </a:endParaRPr>
          </a:p>
          <a:p>
            <a:pPr>
              <a:defRPr sz="4000">
                <a:solidFill>
                  <a:srgbClr val="FFFFFF"/>
                </a:solidFill>
              </a:defRPr>
            </a:pPr>
            <a:endParaRPr dirty="0">
              <a:latin typeface="黑体" panose="02010609060101010101" pitchFamily="49" charset="-122"/>
              <a:ea typeface="黑体" panose="02010609060101010101" pitchFamily="49" charset="-122"/>
            </a:endParaRPr>
          </a:p>
        </p:txBody>
      </p:sp>
      <p:sp>
        <p:nvSpPr>
          <p:cNvPr id="20" name="Shape 132"/>
          <p:cNvSpPr/>
          <p:nvPr/>
        </p:nvSpPr>
        <p:spPr>
          <a:xfrm>
            <a:off x="18530109" y="8104540"/>
            <a:ext cx="2238889" cy="718145"/>
          </a:xfrm>
          <a:prstGeom prst="rect">
            <a:avLst/>
          </a:prstGeom>
          <a:ln w="12700">
            <a:miter lim="400000"/>
          </a:ln>
          <a:extLst>
            <a:ext uri="{C572A759-6A51-4108-AA02-DFA0A04FC94B}">
              <ma14:wrappingTextBoxFlag xmlns="" xmlns:ma14="http://schemas.microsoft.com/office/mac/drawingml/2011/main" val="1"/>
            </a:ext>
          </a:extLst>
        </p:spPr>
        <p:txBody>
          <a:bodyPr wrap="square" lIns="50800" tIns="50800" rIns="50800" bIns="50800" anchor="ctr">
            <a:spAutoFit/>
          </a:bodyPr>
          <a:lstStyle/>
          <a:p>
            <a:pPr>
              <a:defRPr sz="4000">
                <a:solidFill>
                  <a:srgbClr val="FFFFFF"/>
                </a:solidFill>
              </a:defRPr>
            </a:pPr>
            <a:r>
              <a:rPr lang="zh-CN" altLang="en-US" dirty="0">
                <a:latin typeface="黑体" panose="02010609060101010101" pitchFamily="49" charset="-122"/>
                <a:ea typeface="黑体" panose="02010609060101010101" pitchFamily="49" charset="-122"/>
              </a:rPr>
              <a:t>相关代码</a:t>
            </a:r>
            <a:endParaRPr dirty="0">
              <a:latin typeface="黑体" panose="02010609060101010101" pitchFamily="49" charset="-122"/>
              <a:ea typeface="黑体" panose="02010609060101010101" pitchFamily="49" charset="-122"/>
            </a:endParaRPr>
          </a:p>
        </p:txBody>
      </p:sp>
      <p:sp>
        <p:nvSpPr>
          <p:cNvPr id="29" name="Shape 132"/>
          <p:cNvSpPr/>
          <p:nvPr/>
        </p:nvSpPr>
        <p:spPr>
          <a:xfrm>
            <a:off x="10466809" y="8031006"/>
            <a:ext cx="2667397" cy="71814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4000">
                <a:solidFill>
                  <a:srgbClr val="FFFFFF"/>
                </a:solidFill>
              </a:defRPr>
            </a:pPr>
            <a:r>
              <a:rPr lang="zh-CN" altLang="en-US" dirty="0">
                <a:latin typeface="黑体" panose="02010609060101010101" pitchFamily="49" charset="-122"/>
                <a:ea typeface="黑体" panose="02010609060101010101" pitchFamily="49" charset="-122"/>
              </a:rPr>
              <a:t>数据和存储</a:t>
            </a:r>
            <a:endParaRPr dirty="0">
              <a:latin typeface="黑体" panose="02010609060101010101" pitchFamily="49" charset="-122"/>
              <a:ea typeface="黑体" panose="02010609060101010101" pitchFamily="49" charset="-122"/>
            </a:endParaRPr>
          </a:p>
        </p:txBody>
      </p:sp>
    </p:spTree>
  </p:cSld>
  <p:clrMapOvr>
    <a:masterClrMapping/>
  </p:clrMapOvr>
  <p:transition spd="slow"/>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8364991" y="3030991"/>
            <a:ext cx="7654019" cy="7654019"/>
          </a:xfrm>
          <a:prstGeom prst="ellipse">
            <a:avLst/>
          </a:prstGeom>
          <a:solidFill>
            <a:srgbClr val="DCDEE0">
              <a:alpha val="50000"/>
            </a:srgbClr>
          </a:solidFill>
          <a:ln w="12700">
            <a:miter lim="400000"/>
          </a:ln>
        </p:spPr>
        <p:txBody>
          <a:bodyPr lIns="50800" tIns="50800" rIns="50800" bIns="50800" anchor="ctr"/>
          <a:lstStyle/>
          <a:p>
            <a:pPr>
              <a:defRPr sz="3200">
                <a:solidFill>
                  <a:srgbClr val="FFFFFF"/>
                </a:solidFill>
              </a:defRPr>
            </a:pPr>
            <a:endParaRPr/>
          </a:p>
        </p:txBody>
      </p:sp>
      <p:sp>
        <p:nvSpPr>
          <p:cNvPr id="142" name="Shape 142"/>
          <p:cNvSpPr/>
          <p:nvPr/>
        </p:nvSpPr>
        <p:spPr>
          <a:xfrm>
            <a:off x="8800257" y="3466257"/>
            <a:ext cx="6783486" cy="6783486"/>
          </a:xfrm>
          <a:prstGeom prst="ellipse">
            <a:avLst/>
          </a:prstGeom>
          <a:solidFill>
            <a:srgbClr val="F6C813"/>
          </a:solidFill>
          <a:ln w="12700">
            <a:miter lim="400000"/>
          </a:ln>
        </p:spPr>
        <p:txBody>
          <a:bodyPr lIns="50800" tIns="50800" rIns="50800" bIns="50800" anchor="ctr"/>
          <a:lstStyle/>
          <a:p>
            <a:pPr>
              <a:defRPr sz="3200">
                <a:solidFill>
                  <a:srgbClr val="FFFFFF"/>
                </a:solidFill>
              </a:defRPr>
            </a:pPr>
            <a:endParaRPr>
              <a:solidFill>
                <a:srgbClr val="F6C813"/>
              </a:solidFill>
            </a:endParaRPr>
          </a:p>
        </p:txBody>
      </p:sp>
      <p:sp>
        <p:nvSpPr>
          <p:cNvPr id="143" name="Shape 143"/>
          <p:cNvSpPr/>
          <p:nvPr/>
        </p:nvSpPr>
        <p:spPr>
          <a:xfrm>
            <a:off x="10447932" y="7002374"/>
            <a:ext cx="3488135" cy="111825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4000"/>
            </a:pPr>
            <a:r>
              <a:rPr lang="zh-CN" altLang="en-US" sz="6600" dirty="0">
                <a:latin typeface="黑体" panose="02010609060101010101" pitchFamily="49" charset="-122"/>
                <a:ea typeface="黑体" panose="02010609060101010101" pitchFamily="49" charset="-122"/>
              </a:rPr>
              <a:t>案例总结</a:t>
            </a:r>
            <a:endParaRPr sz="6600" dirty="0">
              <a:latin typeface="黑体" panose="02010609060101010101" pitchFamily="49" charset="-122"/>
              <a:ea typeface="黑体" panose="02010609060101010101" pitchFamily="49" charset="-122"/>
            </a:endParaRPr>
          </a:p>
        </p:txBody>
      </p:sp>
      <p:sp>
        <p:nvSpPr>
          <p:cNvPr id="144" name="Shape 144"/>
          <p:cNvSpPr/>
          <p:nvPr/>
        </p:nvSpPr>
        <p:spPr>
          <a:xfrm>
            <a:off x="11916282" y="4493636"/>
            <a:ext cx="551433" cy="117981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000"/>
            </a:lvl1pPr>
          </a:lstStyle>
          <a:p>
            <a:r>
              <a:rPr lang="en-US" altLang="zh-CN" dirty="0"/>
              <a:t>e</a:t>
            </a:r>
            <a:endParaRPr dirty="0"/>
          </a:p>
        </p:txBody>
      </p:sp>
      <p:sp>
        <p:nvSpPr>
          <p:cNvPr id="145" name="Shape 145"/>
          <p:cNvSpPr/>
          <p:nvPr/>
        </p:nvSpPr>
        <p:spPr>
          <a:xfrm>
            <a:off x="11620500" y="4588240"/>
            <a:ext cx="1143000" cy="1143003"/>
          </a:xfrm>
          <a:prstGeom prst="ellipse">
            <a:avLst/>
          </a:prstGeom>
          <a:ln w="12700">
            <a:solidFill>
              <a:srgbClr val="000000"/>
            </a:solidFill>
            <a:miter lim="400000"/>
          </a:ln>
        </p:spPr>
        <p:txBody>
          <a:bodyPr lIns="50800" tIns="50800" rIns="50800" bIns="50800" anchor="ctr"/>
          <a:lstStyle/>
          <a:p>
            <a:pPr>
              <a:defRPr sz="3200"/>
            </a:pPr>
            <a:endParaRPr/>
          </a:p>
        </p:txBody>
      </p:sp>
      <p:sp>
        <p:nvSpPr>
          <p:cNvPr id="146" name="Shape 146"/>
          <p:cNvSpPr/>
          <p:nvPr/>
        </p:nvSpPr>
        <p:spPr>
          <a:xfrm>
            <a:off x="9542933" y="6511925"/>
            <a:ext cx="5298135" cy="0"/>
          </a:xfrm>
          <a:prstGeom prst="line">
            <a:avLst/>
          </a:prstGeom>
          <a:ln w="50800">
            <a:solidFill>
              <a:srgbClr val="000000"/>
            </a:solidFill>
            <a:miter lim="400000"/>
          </a:ln>
        </p:spPr>
        <p:txBody>
          <a:bodyPr lIns="45718" tIns="45718" rIns="45718" bIns="45718"/>
          <a:lstStyle/>
          <a:p>
            <a:endParaRPr/>
          </a:p>
        </p:txBody>
      </p:sp>
      <p:sp>
        <p:nvSpPr>
          <p:cNvPr id="147" name="Shape 147"/>
          <p:cNvSpPr/>
          <p:nvPr/>
        </p:nvSpPr>
        <p:spPr>
          <a:xfrm>
            <a:off x="11887706" y="6207633"/>
            <a:ext cx="608587" cy="608587"/>
          </a:xfrm>
          <a:prstGeom prst="ellipse">
            <a:avLst/>
          </a:prstGeom>
          <a:solidFill>
            <a:srgbClr val="F5C912"/>
          </a:solidFill>
          <a:ln w="12700">
            <a:miter lim="400000"/>
          </a:ln>
        </p:spPr>
        <p:txBody>
          <a:bodyPr lIns="50800" tIns="50800" rIns="50800" bIns="50800" anchor="ctr"/>
          <a:lstStyle/>
          <a:p>
            <a:pPr>
              <a:defRPr sz="3200">
                <a:solidFill>
                  <a:srgbClr val="FFFFFF"/>
                </a:solidFill>
              </a:defRPr>
            </a:pPr>
            <a:endParaRPr/>
          </a:p>
        </p:txBody>
      </p:sp>
      <p:sp>
        <p:nvSpPr>
          <p:cNvPr id="148" name="Shape 148"/>
          <p:cNvSpPr/>
          <p:nvPr/>
        </p:nvSpPr>
        <p:spPr>
          <a:xfrm>
            <a:off x="12136818" y="6456743"/>
            <a:ext cx="110365" cy="110365"/>
          </a:xfrm>
          <a:prstGeom prst="ellipse">
            <a:avLst/>
          </a:prstGeom>
          <a:solidFill>
            <a:srgbClr val="000000"/>
          </a:solidFill>
          <a:ln w="12700">
            <a:miter lim="400000"/>
          </a:ln>
        </p:spPr>
        <p:txBody>
          <a:bodyPr lIns="50800" tIns="50800" rIns="50800" bIns="50800" anchor="ctr"/>
          <a:lstStyle/>
          <a:p>
            <a:pPr>
              <a:defRPr sz="3200">
                <a:solidFill>
                  <a:srgbClr val="FFFFFF"/>
                </a:solidFill>
              </a:defRPr>
            </a:pPr>
            <a:endParaRPr/>
          </a:p>
        </p:txBody>
      </p:sp>
    </p:spTree>
    <p:extLst>
      <p:ext uri="{BB962C8B-B14F-4D97-AF65-F5344CB8AC3E}">
        <p14:creationId xmlns:p14="http://schemas.microsoft.com/office/powerpoint/2010/main" val="4046611696"/>
      </p:ext>
    </p:extLst>
  </p:cSld>
  <p:clrMapOvr>
    <a:masterClrMapping/>
  </p:clrMapOvr>
  <p:transition spd="slow"/>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a:xfrm>
            <a:off x="1378065" y="1080356"/>
            <a:ext cx="21077381" cy="1496589"/>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latin typeface="+mn-ea"/>
                <a:ea typeface="+mn-ea"/>
              </a:rPr>
              <a:t>运行效果</a:t>
            </a:r>
            <a:endParaRPr lang="en-US" altLang="zh-CN" sz="4800" dirty="0">
              <a:latin typeface="+mn-ea"/>
              <a:ea typeface="+mn-ea"/>
            </a:endParaRPr>
          </a:p>
          <a:p>
            <a:pPr algn="l" hangingPunct="1"/>
            <a:endParaRPr lang="en-US" altLang="zh-CN" sz="5400" dirty="0">
              <a:solidFill>
                <a:schemeClr val="tx1">
                  <a:lumMod val="75000"/>
                  <a:lumOff val="25000"/>
                </a:schemeClr>
              </a:solidFill>
              <a:latin typeface="+mn-ea"/>
              <a:ea typeface="+mn-ea"/>
            </a:endParaRPr>
          </a:p>
        </p:txBody>
      </p:sp>
      <p:sp>
        <p:nvSpPr>
          <p:cNvPr id="4" name="椭圆 3"/>
          <p:cNvSpPr/>
          <p:nvPr/>
        </p:nvSpPr>
        <p:spPr>
          <a:xfrm>
            <a:off x="579608" y="1388715"/>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8" name="Shape 157"/>
          <p:cNvSpPr>
            <a:spLocks noGrp="1"/>
          </p:cNvSpPr>
          <p:nvPr>
            <p:ph type="ctrTitle" idx="4294967295"/>
          </p:nvPr>
        </p:nvSpPr>
        <p:spPr>
          <a:xfrm>
            <a:off x="1932336" y="11306588"/>
            <a:ext cx="9639391" cy="3099016"/>
          </a:xfrm>
          <a:prstGeom prst="rect">
            <a:avLst/>
          </a:prstGeom>
        </p:spPr>
        <p:txBody>
          <a:bodyPr/>
          <a:lstStyle/>
          <a:p>
            <a:pPr algn="l">
              <a:lnSpc>
                <a:spcPts val="4000"/>
              </a:lnSpc>
              <a:defRPr sz="25000">
                <a:solidFill>
                  <a:srgbClr val="F6C700"/>
                </a:solidFill>
              </a:defRPr>
            </a:pPr>
            <a:r>
              <a:rPr lang="zh-CN" altLang="en-US" sz="6000" dirty="0">
                <a:solidFill>
                  <a:schemeClr val="bg1"/>
                </a:solidFill>
              </a:rPr>
              <a:t>“</a:t>
            </a:r>
            <a:endParaRPr sz="3200" spc="100" dirty="0">
              <a:solidFill>
                <a:schemeClr val="bg1"/>
              </a:solidFill>
              <a:latin typeface="黑体" panose="02010609060101010101" pitchFamily="49" charset="-122"/>
              <a:ea typeface="黑体" panose="02010609060101010101" pitchFamily="49" charset="-122"/>
            </a:endParaRPr>
          </a:p>
        </p:txBody>
      </p:sp>
      <p:pic>
        <p:nvPicPr>
          <p:cNvPr id="3" name="20210610_010745_1">
            <a:hlinkClick r:id="" action="ppaction://media"/>
            <a:extLst>
              <a:ext uri="{FF2B5EF4-FFF2-40B4-BE49-F238E27FC236}">
                <a16:creationId xmlns:a16="http://schemas.microsoft.com/office/drawing/2014/main" id="{22D94CF6-AF4B-489A-AFD4-C43D60961757}"/>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3956859" y="869157"/>
            <a:ext cx="20149204" cy="11333927"/>
          </a:xfrm>
          <a:prstGeom prst="rect">
            <a:avLst/>
          </a:prstGeom>
        </p:spPr>
      </p:pic>
    </p:spTree>
    <p:extLst>
      <p:ext uri="{BB962C8B-B14F-4D97-AF65-F5344CB8AC3E}">
        <p14:creationId xmlns:p14="http://schemas.microsoft.com/office/powerpoint/2010/main" val="3515800252"/>
      </p:ext>
    </p:extLst>
  </p:cSld>
  <p:clrMapOvr>
    <a:masterClrMapping/>
  </p:clrMapOvr>
  <p:transition spd="slow"/>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234176"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a:xfrm>
            <a:off x="3306618" y="1551320"/>
            <a:ext cx="21077381" cy="1496589"/>
          </a:xfrm>
          <a:prstGeom prst="rect">
            <a:avLst/>
          </a:prstGeom>
          <a:ln w="12700">
            <a:miter lim="400000"/>
          </a:ln>
          <a:extLst>
            <a:ext uri="{C572A759-6A51-4108-AA02-DFA0A04FC94B}">
              <ma14:wrappingTextBoxFlag xmlns:ma14="http://schemas.microsoft.com/office/mac/drawingml/2011/main" xmlns=""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latin typeface="+mn-ea"/>
                <a:ea typeface="+mn-ea"/>
              </a:rPr>
              <a:t>小组分工</a:t>
            </a:r>
            <a:endParaRPr lang="en-US" altLang="zh-CN" sz="4800" dirty="0">
              <a:latin typeface="+mn-ea"/>
              <a:ea typeface="+mn-ea"/>
            </a:endParaRPr>
          </a:p>
          <a:p>
            <a:pPr algn="l" hangingPunct="1"/>
            <a:endParaRPr lang="en-US" altLang="zh-CN" sz="5400" dirty="0">
              <a:solidFill>
                <a:schemeClr val="tx1">
                  <a:lumMod val="75000"/>
                  <a:lumOff val="25000"/>
                </a:schemeClr>
              </a:solidFill>
              <a:latin typeface="+mn-ea"/>
              <a:ea typeface="+mn-ea"/>
            </a:endParaRPr>
          </a:p>
        </p:txBody>
      </p:sp>
      <p:sp>
        <p:nvSpPr>
          <p:cNvPr id="4" name="椭圆 3"/>
          <p:cNvSpPr/>
          <p:nvPr/>
        </p:nvSpPr>
        <p:spPr>
          <a:xfrm>
            <a:off x="2607913" y="1772233"/>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8" name="Shape 157"/>
          <p:cNvSpPr>
            <a:spLocks noGrp="1"/>
          </p:cNvSpPr>
          <p:nvPr>
            <p:ph type="ctrTitle" idx="4294967295"/>
          </p:nvPr>
        </p:nvSpPr>
        <p:spPr>
          <a:xfrm>
            <a:off x="1932336" y="11306588"/>
            <a:ext cx="9639391" cy="3099016"/>
          </a:xfrm>
          <a:prstGeom prst="rect">
            <a:avLst/>
          </a:prstGeom>
        </p:spPr>
        <p:txBody>
          <a:bodyPr/>
          <a:lstStyle/>
          <a:p>
            <a:pPr algn="l">
              <a:lnSpc>
                <a:spcPts val="4000"/>
              </a:lnSpc>
              <a:defRPr sz="25000">
                <a:solidFill>
                  <a:srgbClr val="F6C700"/>
                </a:solidFill>
              </a:defRPr>
            </a:pPr>
            <a:endParaRPr sz="3200" spc="100" dirty="0">
              <a:solidFill>
                <a:schemeClr val="bg1"/>
              </a:solidFill>
              <a:latin typeface="黑体" panose="02010609060101010101" pitchFamily="49" charset="-122"/>
              <a:ea typeface="黑体" panose="02010609060101010101" pitchFamily="49" charset="-122"/>
            </a:endParaRPr>
          </a:p>
        </p:txBody>
      </p:sp>
      <p:sp>
        <p:nvSpPr>
          <p:cNvPr id="2" name="文本框 1">
            <a:extLst>
              <a:ext uri="{FF2B5EF4-FFF2-40B4-BE49-F238E27FC236}">
                <a16:creationId xmlns:a16="http://schemas.microsoft.com/office/drawing/2014/main" id="{1E0F84A6-1E56-445B-B227-A64715B28A1D}"/>
              </a:ext>
            </a:extLst>
          </p:cNvPr>
          <p:cNvSpPr txBox="1"/>
          <p:nvPr/>
        </p:nvSpPr>
        <p:spPr>
          <a:xfrm>
            <a:off x="2607913" y="3483748"/>
            <a:ext cx="13998633" cy="3949799"/>
          </a:xfrm>
          <a:prstGeom prst="rect">
            <a:avLst/>
          </a:prstGeom>
          <a:noFill/>
          <a:ln w="12700" cap="flat">
            <a:noFill/>
            <a:miter lim="400000"/>
          </a:ln>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l" defTabSz="825500" rtl="0" fontAlgn="auto" latinLnBrk="0" hangingPunct="0">
              <a:lnSpc>
                <a:spcPct val="100000"/>
              </a:lnSpc>
              <a:spcBef>
                <a:spcPts val="0"/>
              </a:spcBef>
              <a:spcAft>
                <a:spcPts val="0"/>
              </a:spcAft>
              <a:buClrTx/>
              <a:buSzTx/>
              <a:buFontTx/>
              <a:buNone/>
              <a:tabLst/>
            </a:pP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李佳豪：数据处理可视化</a:t>
            </a:r>
            <a:endPar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a:p>
            <a:pPr marL="0" marR="0" indent="0" algn="l" defTabSz="825500" rtl="0" fontAlgn="auto" latinLnBrk="0" hangingPunct="0">
              <a:lnSpc>
                <a:spcPct val="100000"/>
              </a:lnSpc>
              <a:spcBef>
                <a:spcPts val="0"/>
              </a:spcBef>
              <a:spcAft>
                <a:spcPts val="0"/>
              </a:spcAft>
              <a:buClrTx/>
              <a:buSzTx/>
              <a:buFontTx/>
              <a:buNone/>
              <a:tabLst/>
            </a:pPr>
            <a:endParaRPr kumimoji="0" lang="en-US" altLang="zh-CN" sz="50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a:p>
            <a:pPr marL="0" marR="0" indent="0" algn="l" defTabSz="825500" rtl="0" fontAlgn="auto" latinLnBrk="0" hangingPunct="0">
              <a:lnSpc>
                <a:spcPct val="100000"/>
              </a:lnSpc>
              <a:spcBef>
                <a:spcPts val="0"/>
              </a:spcBef>
              <a:spcAft>
                <a:spcPts val="0"/>
              </a:spcAft>
              <a:buClrTx/>
              <a:buSzTx/>
              <a:buFontTx/>
              <a:buNone/>
              <a:tabLst/>
            </a:pPr>
            <a:r>
              <a:rPr lang="zh-CN" altLang="en-US" dirty="0"/>
              <a:t>刘懿辰：数据处理可视化</a:t>
            </a:r>
            <a:endParaRPr lang="en-US" altLang="zh-CN" dirty="0"/>
          </a:p>
          <a:p>
            <a:pPr marL="0" marR="0" indent="0" algn="l" defTabSz="825500" rtl="0" fontAlgn="auto" latinLnBrk="0" hangingPunct="0">
              <a:lnSpc>
                <a:spcPct val="100000"/>
              </a:lnSpc>
              <a:spcBef>
                <a:spcPts val="0"/>
              </a:spcBef>
              <a:spcAft>
                <a:spcPts val="0"/>
              </a:spcAft>
              <a:buClrTx/>
              <a:buSzTx/>
              <a:buFontTx/>
              <a:buNone/>
              <a:tabLst/>
            </a:pPr>
            <a:endParaRPr lang="en-US" altLang="zh-CN" dirty="0"/>
          </a:p>
          <a:p>
            <a:pPr marL="0" marR="0" indent="0" algn="l" defTabSz="825500" rtl="0" fontAlgn="auto" latinLnBrk="0" hangingPunct="0">
              <a:lnSpc>
                <a:spcPct val="100000"/>
              </a:lnSpc>
              <a:spcBef>
                <a:spcPts val="0"/>
              </a:spcBef>
              <a:spcAft>
                <a:spcPts val="0"/>
              </a:spcAft>
              <a:buClrTx/>
              <a:buSzTx/>
              <a:buFontTx/>
              <a:buNone/>
              <a:tabLst/>
            </a:pPr>
            <a:r>
              <a:rPr kumimoji="0" lang="zh-CN" altLang="en-US" sz="5000" b="0" i="0" u="none" strike="noStrike" cap="none" spc="0" normalizeH="0" baseline="0" dirty="0">
                <a:ln>
                  <a:noFill/>
                </a:ln>
                <a:solidFill>
                  <a:srgbClr val="000000"/>
                </a:solidFill>
                <a:effectLst/>
                <a:uFillTx/>
                <a:latin typeface="Helvetica Light"/>
                <a:ea typeface="Helvetica Light"/>
                <a:cs typeface="Helvetica Light"/>
                <a:sym typeface="Helvetica Light"/>
              </a:rPr>
              <a:t>刘欣炜：图形用户界面制作</a:t>
            </a:r>
          </a:p>
        </p:txBody>
      </p:sp>
    </p:spTree>
    <p:extLst>
      <p:ext uri="{BB962C8B-B14F-4D97-AF65-F5344CB8AC3E}">
        <p14:creationId xmlns:p14="http://schemas.microsoft.com/office/powerpoint/2010/main" val="600993610"/>
      </p:ext>
    </p:extLst>
  </p:cSld>
  <p:clrMapOvr>
    <a:masterClrMapping/>
  </p:clrMapOvr>
  <p:transition spd="slow"/>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8364991" y="3030991"/>
            <a:ext cx="7654019" cy="7654019"/>
          </a:xfrm>
          <a:prstGeom prst="ellipse">
            <a:avLst/>
          </a:prstGeom>
          <a:solidFill>
            <a:srgbClr val="DCDEE0">
              <a:alpha val="50000"/>
            </a:srgbClr>
          </a:solidFill>
          <a:ln w="12700">
            <a:miter lim="400000"/>
          </a:ln>
        </p:spPr>
        <p:txBody>
          <a:bodyPr lIns="50800" tIns="50800" rIns="50800" bIns="50800" anchor="ctr"/>
          <a:lstStyle/>
          <a:p>
            <a:pPr>
              <a:defRPr sz="3200">
                <a:solidFill>
                  <a:srgbClr val="FFFFFF"/>
                </a:solidFill>
              </a:defRPr>
            </a:pPr>
            <a:endParaRPr/>
          </a:p>
        </p:txBody>
      </p:sp>
      <p:sp>
        <p:nvSpPr>
          <p:cNvPr id="142" name="Shape 142"/>
          <p:cNvSpPr/>
          <p:nvPr/>
        </p:nvSpPr>
        <p:spPr>
          <a:xfrm>
            <a:off x="8800257" y="3466257"/>
            <a:ext cx="6783486" cy="6783486"/>
          </a:xfrm>
          <a:prstGeom prst="ellipse">
            <a:avLst/>
          </a:prstGeom>
          <a:solidFill>
            <a:srgbClr val="F6C813"/>
          </a:solidFill>
          <a:ln w="12700">
            <a:miter lim="400000"/>
          </a:ln>
        </p:spPr>
        <p:txBody>
          <a:bodyPr lIns="50800" tIns="50800" rIns="50800" bIns="50800" anchor="ctr"/>
          <a:lstStyle/>
          <a:p>
            <a:pPr>
              <a:defRPr sz="3200">
                <a:solidFill>
                  <a:srgbClr val="FFFFFF"/>
                </a:solidFill>
              </a:defRPr>
            </a:pPr>
            <a:endParaRPr>
              <a:solidFill>
                <a:srgbClr val="F6C813"/>
              </a:solidFill>
            </a:endParaRPr>
          </a:p>
        </p:txBody>
      </p:sp>
      <p:sp>
        <p:nvSpPr>
          <p:cNvPr id="143" name="Shape 143"/>
          <p:cNvSpPr/>
          <p:nvPr/>
        </p:nvSpPr>
        <p:spPr>
          <a:xfrm>
            <a:off x="10447934" y="7002374"/>
            <a:ext cx="3488134" cy="111825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4000"/>
            </a:pPr>
            <a:r>
              <a:rPr lang="en-US" altLang="zh-CN" sz="6600" dirty="0">
                <a:latin typeface="黑体" panose="02010609060101010101" pitchFamily="49" charset="-122"/>
                <a:ea typeface="黑体" panose="02010609060101010101" pitchFamily="49" charset="-122"/>
              </a:rPr>
              <a:t>THANKS</a:t>
            </a:r>
            <a:r>
              <a:rPr lang="zh-CN" altLang="en-US" sz="6600" dirty="0">
                <a:latin typeface="黑体" panose="02010609060101010101" pitchFamily="49" charset="-122"/>
                <a:ea typeface="黑体" panose="02010609060101010101" pitchFamily="49" charset="-122"/>
              </a:rPr>
              <a:t>！</a:t>
            </a:r>
            <a:endParaRPr sz="6600" dirty="0">
              <a:latin typeface="黑体" panose="02010609060101010101" pitchFamily="49" charset="-122"/>
              <a:ea typeface="黑体" panose="02010609060101010101" pitchFamily="49" charset="-122"/>
            </a:endParaRPr>
          </a:p>
        </p:txBody>
      </p:sp>
      <p:sp>
        <p:nvSpPr>
          <p:cNvPr id="146" name="Shape 146"/>
          <p:cNvSpPr/>
          <p:nvPr/>
        </p:nvSpPr>
        <p:spPr>
          <a:xfrm>
            <a:off x="9542933" y="6511925"/>
            <a:ext cx="5298135" cy="0"/>
          </a:xfrm>
          <a:prstGeom prst="line">
            <a:avLst/>
          </a:prstGeom>
          <a:ln w="50800">
            <a:solidFill>
              <a:srgbClr val="000000"/>
            </a:solidFill>
            <a:miter lim="400000"/>
          </a:ln>
        </p:spPr>
        <p:txBody>
          <a:bodyPr lIns="45718" tIns="45718" rIns="45718" bIns="45718"/>
          <a:lstStyle/>
          <a:p>
            <a:endParaRPr/>
          </a:p>
        </p:txBody>
      </p:sp>
      <p:sp>
        <p:nvSpPr>
          <p:cNvPr id="147" name="Shape 147"/>
          <p:cNvSpPr/>
          <p:nvPr/>
        </p:nvSpPr>
        <p:spPr>
          <a:xfrm>
            <a:off x="11887706" y="6207633"/>
            <a:ext cx="608587" cy="608587"/>
          </a:xfrm>
          <a:prstGeom prst="ellipse">
            <a:avLst/>
          </a:prstGeom>
          <a:solidFill>
            <a:srgbClr val="F5C912"/>
          </a:solidFill>
          <a:ln w="12700">
            <a:miter lim="400000"/>
          </a:ln>
        </p:spPr>
        <p:txBody>
          <a:bodyPr lIns="50800" tIns="50800" rIns="50800" bIns="50800" anchor="ctr"/>
          <a:lstStyle/>
          <a:p>
            <a:pPr>
              <a:defRPr sz="3200">
                <a:solidFill>
                  <a:srgbClr val="FFFFFF"/>
                </a:solidFill>
              </a:defRPr>
            </a:pPr>
            <a:endParaRPr/>
          </a:p>
        </p:txBody>
      </p:sp>
      <p:sp>
        <p:nvSpPr>
          <p:cNvPr id="148" name="Shape 148"/>
          <p:cNvSpPr/>
          <p:nvPr/>
        </p:nvSpPr>
        <p:spPr>
          <a:xfrm>
            <a:off x="12136818" y="6456743"/>
            <a:ext cx="110365" cy="110365"/>
          </a:xfrm>
          <a:prstGeom prst="ellipse">
            <a:avLst/>
          </a:prstGeom>
          <a:solidFill>
            <a:srgbClr val="000000"/>
          </a:solidFill>
          <a:ln w="12700">
            <a:miter lim="400000"/>
          </a:ln>
        </p:spPr>
        <p:txBody>
          <a:bodyPr lIns="50800" tIns="50800" rIns="50800" bIns="50800" anchor="ctr"/>
          <a:lstStyle/>
          <a:p>
            <a:pPr>
              <a:defRPr sz="3200">
                <a:solidFill>
                  <a:srgbClr val="FFFFFF"/>
                </a:solidFill>
              </a:defRPr>
            </a:pPr>
            <a:endParaRPr/>
          </a:p>
        </p:txBody>
      </p:sp>
    </p:spTree>
    <p:extLst>
      <p:ext uri="{BB962C8B-B14F-4D97-AF65-F5344CB8AC3E}">
        <p14:creationId xmlns:p14="http://schemas.microsoft.com/office/powerpoint/2010/main" val="2935143910"/>
      </p:ext>
    </p:extLst>
  </p:cSld>
  <p:clrMapOvr>
    <a:masterClrMapping/>
  </p:clrMapOvr>
  <p:transition spd="slow"/>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8364991" y="3030991"/>
            <a:ext cx="7654019" cy="7654019"/>
          </a:xfrm>
          <a:prstGeom prst="ellipse">
            <a:avLst/>
          </a:prstGeom>
          <a:solidFill>
            <a:srgbClr val="DCDEE0">
              <a:alpha val="50000"/>
            </a:srgbClr>
          </a:solidFill>
          <a:ln w="12700">
            <a:miter lim="400000"/>
          </a:ln>
        </p:spPr>
        <p:txBody>
          <a:bodyPr lIns="50800" tIns="50800" rIns="50800" bIns="50800" anchor="ctr"/>
          <a:lstStyle/>
          <a:p>
            <a:pPr>
              <a:defRPr sz="3200">
                <a:solidFill>
                  <a:srgbClr val="FFFFFF"/>
                </a:solidFill>
              </a:defRPr>
            </a:pPr>
            <a:endParaRPr/>
          </a:p>
        </p:txBody>
      </p:sp>
      <p:sp>
        <p:nvSpPr>
          <p:cNvPr id="142" name="Shape 142"/>
          <p:cNvSpPr/>
          <p:nvPr/>
        </p:nvSpPr>
        <p:spPr>
          <a:xfrm>
            <a:off x="8800257" y="3466257"/>
            <a:ext cx="6783486" cy="6783486"/>
          </a:xfrm>
          <a:prstGeom prst="ellipse">
            <a:avLst/>
          </a:prstGeom>
          <a:solidFill>
            <a:srgbClr val="F6C813"/>
          </a:solidFill>
          <a:ln w="12700">
            <a:miter lim="400000"/>
          </a:ln>
        </p:spPr>
        <p:txBody>
          <a:bodyPr lIns="50800" tIns="50800" rIns="50800" bIns="50800" anchor="ctr"/>
          <a:lstStyle/>
          <a:p>
            <a:pPr>
              <a:defRPr sz="3200">
                <a:solidFill>
                  <a:srgbClr val="FFFFFF"/>
                </a:solidFill>
              </a:defRPr>
            </a:pPr>
            <a:endParaRPr>
              <a:solidFill>
                <a:srgbClr val="F6C813"/>
              </a:solidFill>
            </a:endParaRPr>
          </a:p>
        </p:txBody>
      </p:sp>
      <p:sp>
        <p:nvSpPr>
          <p:cNvPr id="143" name="Shape 143"/>
          <p:cNvSpPr/>
          <p:nvPr/>
        </p:nvSpPr>
        <p:spPr>
          <a:xfrm>
            <a:off x="10447933" y="7002374"/>
            <a:ext cx="3488134" cy="111825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4000"/>
            </a:pPr>
            <a:r>
              <a:rPr lang="zh-CN" altLang="en-US" sz="6600" dirty="0">
                <a:latin typeface="黑体" panose="02010609060101010101" pitchFamily="49" charset="-122"/>
                <a:ea typeface="黑体" panose="02010609060101010101" pitchFamily="49" charset="-122"/>
              </a:rPr>
              <a:t>需求分析</a:t>
            </a:r>
            <a:endParaRPr sz="6600" dirty="0">
              <a:latin typeface="黑体" panose="02010609060101010101" pitchFamily="49" charset="-122"/>
              <a:ea typeface="黑体" panose="02010609060101010101" pitchFamily="49" charset="-122"/>
            </a:endParaRPr>
          </a:p>
        </p:txBody>
      </p:sp>
      <p:sp>
        <p:nvSpPr>
          <p:cNvPr id="144" name="Shape 144"/>
          <p:cNvSpPr/>
          <p:nvPr/>
        </p:nvSpPr>
        <p:spPr>
          <a:xfrm>
            <a:off x="11887706" y="4499340"/>
            <a:ext cx="608585" cy="1168401"/>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000"/>
            </a:lvl1pPr>
          </a:lstStyle>
          <a:p>
            <a:r>
              <a:t>a</a:t>
            </a:r>
          </a:p>
        </p:txBody>
      </p:sp>
      <p:sp>
        <p:nvSpPr>
          <p:cNvPr id="145" name="Shape 145"/>
          <p:cNvSpPr/>
          <p:nvPr/>
        </p:nvSpPr>
        <p:spPr>
          <a:xfrm>
            <a:off x="11620500" y="4588240"/>
            <a:ext cx="1143000" cy="1143003"/>
          </a:xfrm>
          <a:prstGeom prst="ellipse">
            <a:avLst/>
          </a:prstGeom>
          <a:ln w="12700">
            <a:solidFill>
              <a:srgbClr val="000000"/>
            </a:solidFill>
            <a:miter lim="400000"/>
          </a:ln>
        </p:spPr>
        <p:txBody>
          <a:bodyPr lIns="50800" tIns="50800" rIns="50800" bIns="50800" anchor="ctr"/>
          <a:lstStyle/>
          <a:p>
            <a:pPr>
              <a:defRPr sz="3200"/>
            </a:pPr>
            <a:endParaRPr/>
          </a:p>
        </p:txBody>
      </p:sp>
      <p:sp>
        <p:nvSpPr>
          <p:cNvPr id="146" name="Shape 146"/>
          <p:cNvSpPr/>
          <p:nvPr/>
        </p:nvSpPr>
        <p:spPr>
          <a:xfrm>
            <a:off x="9542933" y="6511925"/>
            <a:ext cx="5298135" cy="0"/>
          </a:xfrm>
          <a:prstGeom prst="line">
            <a:avLst/>
          </a:prstGeom>
          <a:ln w="50800">
            <a:solidFill>
              <a:srgbClr val="000000"/>
            </a:solidFill>
            <a:miter lim="400000"/>
          </a:ln>
        </p:spPr>
        <p:txBody>
          <a:bodyPr lIns="45718" tIns="45718" rIns="45718" bIns="45718"/>
          <a:lstStyle/>
          <a:p>
            <a:endParaRPr/>
          </a:p>
        </p:txBody>
      </p:sp>
      <p:sp>
        <p:nvSpPr>
          <p:cNvPr id="147" name="Shape 147"/>
          <p:cNvSpPr/>
          <p:nvPr/>
        </p:nvSpPr>
        <p:spPr>
          <a:xfrm>
            <a:off x="11887706" y="6207633"/>
            <a:ext cx="608587" cy="608587"/>
          </a:xfrm>
          <a:prstGeom prst="ellipse">
            <a:avLst/>
          </a:prstGeom>
          <a:solidFill>
            <a:srgbClr val="F5C912"/>
          </a:solidFill>
          <a:ln w="12700">
            <a:miter lim="400000"/>
          </a:ln>
        </p:spPr>
        <p:txBody>
          <a:bodyPr lIns="50800" tIns="50800" rIns="50800" bIns="50800" anchor="ctr"/>
          <a:lstStyle/>
          <a:p>
            <a:pPr>
              <a:defRPr sz="3200">
                <a:solidFill>
                  <a:srgbClr val="FFFFFF"/>
                </a:solidFill>
              </a:defRPr>
            </a:pPr>
            <a:endParaRPr/>
          </a:p>
        </p:txBody>
      </p:sp>
      <p:sp>
        <p:nvSpPr>
          <p:cNvPr id="148" name="Shape 148"/>
          <p:cNvSpPr/>
          <p:nvPr/>
        </p:nvSpPr>
        <p:spPr>
          <a:xfrm>
            <a:off x="12136818" y="6456743"/>
            <a:ext cx="110365" cy="110365"/>
          </a:xfrm>
          <a:prstGeom prst="ellipse">
            <a:avLst/>
          </a:prstGeom>
          <a:solidFill>
            <a:srgbClr val="000000"/>
          </a:solidFill>
          <a:ln w="12700">
            <a:miter lim="400000"/>
          </a:ln>
        </p:spPr>
        <p:txBody>
          <a:bodyPr lIns="50800" tIns="50800" rIns="50800" bIns="50800" anchor="ctr"/>
          <a:lstStyle/>
          <a:p>
            <a:pPr>
              <a:defRPr sz="3200">
                <a:solidFill>
                  <a:srgbClr val="FFFFFF"/>
                </a:solidFill>
              </a:defRPr>
            </a:pPr>
            <a:endParaRPr/>
          </a:p>
        </p:txBody>
      </p:sp>
    </p:spTree>
  </p:cSld>
  <p:clrMapOvr>
    <a:masterClrMapping/>
  </p:clrMapOvr>
  <p:transition spd="slow"/>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a:xfrm>
            <a:off x="2416628" y="1600463"/>
            <a:ext cx="19822886" cy="898466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lnSpcReduction="10000"/>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latin typeface="+mn-ea"/>
                <a:ea typeface="+mn-ea"/>
              </a:rPr>
              <a:t>项目开发计划</a:t>
            </a:r>
          </a:p>
          <a:p>
            <a:pPr lvl="1" algn="l" hangingPunct="1"/>
            <a:r>
              <a:rPr lang="zh-CN" altLang="zh-CN" sz="5400" dirty="0">
                <a:effectLst/>
                <a:latin typeface="宋体" panose="02010600030101010101" pitchFamily="2" charset="-122"/>
                <a:ea typeface="宋体" panose="02010600030101010101" pitchFamily="2" charset="-122"/>
                <a:cs typeface="Times New Roman" panose="02020603050405020304" pitchFamily="18" charset="0"/>
              </a:rPr>
              <a:t>基金定投是现在常用的一种基金买入方式。普通的投资者很难适时掌握正确的投资时点，不能很好的判断市场行情，而基金定投可以忽略市场的波动，以固定的资金按期投入，很好的平均了投资的成本。但是选择了定投这种方式，许多用户又不知道如何选择对定投时间，定投资金，哪个基金。考虑到多种因素，本着服务股民的理念，我们设计了定投计算器，可以根据基金以前的数据算出过去一段时间内到现在进行定投的盈利或亏损，以准确数字或图表的形式，形象生动的展现给用户，为用户的基金投资提供帮助</a:t>
            </a:r>
            <a:endParaRPr lang="en-US" altLang="zh-CN" sz="5400" dirty="0">
              <a:solidFill>
                <a:schemeClr val="tx1">
                  <a:lumMod val="75000"/>
                  <a:lumOff val="25000"/>
                </a:schemeClr>
              </a:solidFill>
              <a:latin typeface="宋体" panose="02010600030101010101" pitchFamily="2" charset="-122"/>
              <a:ea typeface="宋体" panose="02010600030101010101" pitchFamily="2" charset="-122"/>
            </a:endParaRPr>
          </a:p>
          <a:p>
            <a:pPr lvl="1" algn="l" hangingPunct="1"/>
            <a:r>
              <a:rPr lang="zh-CN" altLang="en-US" sz="5400" dirty="0">
                <a:solidFill>
                  <a:schemeClr val="tx1">
                    <a:lumMod val="75000"/>
                    <a:lumOff val="25000"/>
                  </a:schemeClr>
                </a:solidFill>
                <a:latin typeface="黑体" panose="02010609060101010101" pitchFamily="49" charset="-122"/>
                <a:ea typeface="黑体" panose="02010609060101010101" pitchFamily="49" charset="-122"/>
              </a:rPr>
              <a:t>。 </a:t>
            </a:r>
            <a:endParaRPr lang="en-US" altLang="zh-CN" sz="5400" dirty="0">
              <a:solidFill>
                <a:schemeClr val="tx1">
                  <a:lumMod val="75000"/>
                  <a:lumOff val="25000"/>
                </a:schemeClr>
              </a:solidFill>
              <a:latin typeface="黑体" panose="02010609060101010101" pitchFamily="49" charset="-122"/>
              <a:ea typeface="黑体" panose="02010609060101010101" pitchFamily="49" charset="-122"/>
            </a:endParaRPr>
          </a:p>
          <a:p>
            <a:pPr lvl="1" algn="l" hangingPunct="1"/>
            <a:endParaRPr lang="zh-CN" altLang="en-US" sz="5400" dirty="0">
              <a:latin typeface="黑体" panose="02010609060101010101" pitchFamily="49" charset="-122"/>
              <a:ea typeface="黑体" panose="02010609060101010101" pitchFamily="49" charset="-122"/>
            </a:endParaRPr>
          </a:p>
          <a:p>
            <a:pPr algn="l" hangingPunct="1"/>
            <a:endParaRPr lang="en-US" altLang="zh-CN" b="1" dirty="0">
              <a:latin typeface="黑体" panose="02010609060101010101" pitchFamily="49" charset="-122"/>
              <a:ea typeface="黑体" panose="02010609060101010101" pitchFamily="49" charset="-122"/>
            </a:endParaRPr>
          </a:p>
        </p:txBody>
      </p:sp>
      <p:sp>
        <p:nvSpPr>
          <p:cNvPr id="4" name="椭圆 3"/>
          <p:cNvSpPr/>
          <p:nvPr/>
        </p:nvSpPr>
        <p:spPr>
          <a:xfrm>
            <a:off x="1717923" y="1788561"/>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9" name="Shape 157"/>
          <p:cNvSpPr>
            <a:spLocks noGrp="1"/>
          </p:cNvSpPr>
          <p:nvPr>
            <p:ph type="ctrTitle" idx="4294967295"/>
          </p:nvPr>
        </p:nvSpPr>
        <p:spPr>
          <a:xfrm>
            <a:off x="1932337" y="11306588"/>
            <a:ext cx="9192863" cy="3099016"/>
          </a:xfrm>
          <a:prstGeom prst="rect">
            <a:avLst/>
          </a:prstGeom>
        </p:spPr>
        <p:txBody>
          <a:bodyPr/>
          <a:lstStyle/>
          <a:p>
            <a:pPr algn="l">
              <a:lnSpc>
                <a:spcPts val="4000"/>
              </a:lnSpc>
              <a:defRPr sz="25000">
                <a:solidFill>
                  <a:srgbClr val="F6C700"/>
                </a:solidFill>
              </a:defRPr>
            </a:pPr>
            <a:r>
              <a:rPr sz="6000" dirty="0">
                <a:solidFill>
                  <a:schemeClr val="bg1"/>
                </a:solidFill>
              </a:rPr>
              <a:t>“</a:t>
            </a:r>
            <a:endParaRPr sz="3200" spc="100" dirty="0">
              <a:solidFill>
                <a:schemeClr val="bg1"/>
              </a:solidFill>
              <a:latin typeface="黑体" panose="02010609060101010101" pitchFamily="49" charset="-122"/>
              <a:ea typeface="黑体" panose="02010609060101010101" pitchFamily="49" charset="-122"/>
            </a:endParaRPr>
          </a:p>
        </p:txBody>
      </p:sp>
      <p:pic>
        <p:nvPicPr>
          <p:cNvPr id="5" name="图片 4"/>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7553215" y="9184821"/>
            <a:ext cx="3189514" cy="2392136"/>
          </a:xfrm>
          <a:prstGeom prst="rect">
            <a:avLst/>
          </a:prstGeom>
        </p:spPr>
      </p:pic>
    </p:spTree>
    <p:extLst>
      <p:ext uri="{BB962C8B-B14F-4D97-AF65-F5344CB8AC3E}">
        <p14:creationId xmlns:p14="http://schemas.microsoft.com/office/powerpoint/2010/main" val="1405536854"/>
      </p:ext>
    </p:extLst>
  </p:cSld>
  <p:clrMapOvr>
    <a:masterClrMapping/>
  </p:clrMapOvr>
  <p:transition spd="slow"/>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a:xfrm>
            <a:off x="3306619" y="1551320"/>
            <a:ext cx="11240654" cy="451697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latin typeface="+mn-ea"/>
                <a:ea typeface="+mn-ea"/>
              </a:rPr>
              <a:t>功能描述</a:t>
            </a:r>
          </a:p>
          <a:p>
            <a:pPr algn="l" hangingPunct="1"/>
            <a:endParaRPr lang="en-US" altLang="zh-CN" b="1" dirty="0">
              <a:latin typeface="+mn-ea"/>
              <a:ea typeface="+mn-ea"/>
            </a:endParaRPr>
          </a:p>
        </p:txBody>
      </p:sp>
      <p:sp>
        <p:nvSpPr>
          <p:cNvPr id="4" name="椭圆 3"/>
          <p:cNvSpPr/>
          <p:nvPr/>
        </p:nvSpPr>
        <p:spPr>
          <a:xfrm>
            <a:off x="2607913" y="1772233"/>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2" name="Shape 157"/>
          <p:cNvSpPr>
            <a:spLocks noGrp="1"/>
          </p:cNvSpPr>
          <p:nvPr>
            <p:ph type="ctrTitle" idx="4294967295"/>
          </p:nvPr>
        </p:nvSpPr>
        <p:spPr>
          <a:xfrm>
            <a:off x="1932337" y="11306588"/>
            <a:ext cx="9573863" cy="3099016"/>
          </a:xfrm>
          <a:prstGeom prst="rect">
            <a:avLst/>
          </a:prstGeom>
        </p:spPr>
        <p:txBody>
          <a:bodyPr/>
          <a:lstStyle/>
          <a:p>
            <a:pPr algn="l">
              <a:lnSpc>
                <a:spcPts val="4000"/>
              </a:lnSpc>
              <a:defRPr sz="25000">
                <a:solidFill>
                  <a:srgbClr val="F6C700"/>
                </a:solidFill>
              </a:defRPr>
            </a:pPr>
            <a:r>
              <a:rPr sz="6000" dirty="0">
                <a:solidFill>
                  <a:schemeClr val="bg1"/>
                </a:solidFill>
              </a:rPr>
              <a:t>“</a:t>
            </a:r>
            <a:endParaRPr sz="3200" spc="100" dirty="0">
              <a:solidFill>
                <a:schemeClr val="bg1"/>
              </a:solidFill>
              <a:latin typeface="黑体" panose="02010609060101010101" pitchFamily="49" charset="-122"/>
              <a:ea typeface="黑体" panose="02010609060101010101" pitchFamily="49" charset="-122"/>
            </a:endParaRPr>
          </a:p>
        </p:txBody>
      </p:sp>
      <p:sp>
        <p:nvSpPr>
          <p:cNvPr id="13" name="矩形 12"/>
          <p:cNvSpPr/>
          <p:nvPr/>
        </p:nvSpPr>
        <p:spPr>
          <a:xfrm>
            <a:off x="1932337" y="3353330"/>
            <a:ext cx="17486194" cy="6196568"/>
          </a:xfrm>
          <a:prstGeom prst="rect">
            <a:avLst/>
          </a:prstGeom>
        </p:spPr>
        <p:txBody>
          <a:bodyPr wrap="square">
            <a:spAutoFit/>
          </a:bodyPr>
          <a:lstStyle/>
          <a:p>
            <a:pPr marL="1905000" lvl="2" indent="-635000" algn="l" hangingPunct="1">
              <a:spcBef>
                <a:spcPts val="5900"/>
              </a:spcBef>
              <a:buSzPct val="75000"/>
              <a:buFontTx/>
              <a:buChar char="•"/>
            </a:pPr>
            <a:r>
              <a:rPr lang="zh-CN" altLang="en-US" sz="4000" b="1" dirty="0">
                <a:solidFill>
                  <a:srgbClr val="7030A0"/>
                </a:solidFill>
                <a:latin typeface="+mn-ea"/>
                <a:ea typeface="+mn-ea"/>
              </a:rPr>
              <a:t>一个图形用户接口（窗口界面）；</a:t>
            </a:r>
          </a:p>
          <a:p>
            <a:pPr marL="1905000" lvl="2" indent="-635000" algn="l" hangingPunct="1">
              <a:spcBef>
                <a:spcPts val="5900"/>
              </a:spcBef>
              <a:buSzPct val="75000"/>
              <a:buFontTx/>
              <a:buChar char="•"/>
            </a:pPr>
            <a:r>
              <a:rPr lang="zh-CN" altLang="en-US" sz="4000" b="1" dirty="0">
                <a:solidFill>
                  <a:srgbClr val="7030A0"/>
                </a:solidFill>
                <a:latin typeface="+mn-ea"/>
                <a:ea typeface="+mn-ea"/>
              </a:rPr>
              <a:t>输入接口：输入基金代码、起止时间、定投金额、定投方式；</a:t>
            </a:r>
            <a:endParaRPr lang="en-US" altLang="zh-CN" sz="4000" b="1" dirty="0">
              <a:solidFill>
                <a:srgbClr val="7030A0"/>
              </a:solidFill>
              <a:latin typeface="+mn-ea"/>
              <a:ea typeface="+mn-ea"/>
            </a:endParaRPr>
          </a:p>
          <a:p>
            <a:pPr marL="1905000" lvl="2" indent="-635000" algn="l" hangingPunct="1">
              <a:spcBef>
                <a:spcPts val="5900"/>
              </a:spcBef>
              <a:buSzPct val="75000"/>
              <a:buFontTx/>
              <a:buChar char="•"/>
            </a:pPr>
            <a:r>
              <a:rPr lang="zh-CN" altLang="en-US" sz="4000" b="1" dirty="0">
                <a:solidFill>
                  <a:srgbClr val="7030A0"/>
                </a:solidFill>
                <a:latin typeface="+mn-ea"/>
                <a:ea typeface="+mn-ea"/>
              </a:rPr>
              <a:t>数据存储：所选基金的净值，计算收益的结果。保存在列表 数组中；</a:t>
            </a:r>
            <a:endParaRPr lang="en-US" altLang="zh-CN" sz="4000" b="1" dirty="0">
              <a:solidFill>
                <a:srgbClr val="7030A0"/>
              </a:solidFill>
              <a:latin typeface="+mn-ea"/>
              <a:ea typeface="+mn-ea"/>
            </a:endParaRPr>
          </a:p>
          <a:p>
            <a:pPr marL="1905000" lvl="2" indent="-635000" algn="l" hangingPunct="1">
              <a:spcBef>
                <a:spcPts val="5900"/>
              </a:spcBef>
              <a:buSzPct val="75000"/>
              <a:buFontTx/>
              <a:buChar char="•"/>
            </a:pPr>
            <a:r>
              <a:rPr lang="zh-CN" altLang="en-US" sz="4000" b="1" dirty="0">
                <a:solidFill>
                  <a:srgbClr val="7030A0"/>
                </a:solidFill>
                <a:latin typeface="+mn-ea"/>
                <a:ea typeface="+mn-ea"/>
              </a:rPr>
              <a:t>输出接口：可视化图表的方式，显示用户的收益；</a:t>
            </a:r>
            <a:endParaRPr lang="en-US" altLang="zh-CN" sz="4000" b="1" dirty="0">
              <a:solidFill>
                <a:srgbClr val="7030A0"/>
              </a:solidFill>
              <a:latin typeface="+mn-ea"/>
              <a:ea typeface="+mn-ea"/>
            </a:endParaRPr>
          </a:p>
          <a:p>
            <a:pPr marL="1905000" lvl="2" indent="-635000" algn="l" hangingPunct="1">
              <a:spcBef>
                <a:spcPts val="5900"/>
              </a:spcBef>
              <a:buSzPct val="75000"/>
              <a:buFontTx/>
              <a:buChar char="•"/>
            </a:pPr>
            <a:r>
              <a:rPr lang="zh-CN" altLang="en-US" sz="4000" b="1" dirty="0">
                <a:solidFill>
                  <a:srgbClr val="7030A0"/>
                </a:solidFill>
                <a:latin typeface="+mn-ea"/>
                <a:ea typeface="+mn-ea"/>
              </a:rPr>
              <a:t>基金排行榜，对基金的收益进行排序</a:t>
            </a:r>
            <a:endParaRPr lang="en-US" altLang="zh-CN" sz="4000" b="1" dirty="0">
              <a:solidFill>
                <a:srgbClr val="7030A0"/>
              </a:solidFill>
              <a:latin typeface="+mn-ea"/>
              <a:ea typeface="+mn-ea"/>
            </a:endParaRPr>
          </a:p>
        </p:txBody>
      </p:sp>
    </p:spTree>
    <p:extLst>
      <p:ext uri="{BB962C8B-B14F-4D97-AF65-F5344CB8AC3E}">
        <p14:creationId xmlns:p14="http://schemas.microsoft.com/office/powerpoint/2010/main" val="853022885"/>
      </p:ext>
    </p:extLst>
  </p:cSld>
  <p:clrMapOvr>
    <a:masterClrMapping/>
  </p:clrMapOvr>
  <p:transition spd="slow"/>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2607913" y="1772233"/>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9" name="内容占位符 2"/>
          <p:cNvSpPr txBox="1">
            <a:spLocks/>
          </p:cNvSpPr>
          <p:nvPr/>
        </p:nvSpPr>
        <p:spPr>
          <a:xfrm>
            <a:off x="3306619" y="1570764"/>
            <a:ext cx="12123882" cy="2599347"/>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a:r>
              <a:rPr lang="zh-CN" altLang="en-US" sz="4800" b="1" dirty="0">
                <a:solidFill>
                  <a:schemeClr val="tx1">
                    <a:lumMod val="75000"/>
                    <a:lumOff val="25000"/>
                  </a:schemeClr>
                </a:solidFill>
                <a:latin typeface="+mn-ea"/>
                <a:ea typeface="+mn-ea"/>
              </a:rPr>
              <a:t>开发平台</a:t>
            </a:r>
          </a:p>
          <a:p>
            <a:pPr algn="l" hangingPunct="1"/>
            <a:endParaRPr lang="en-US" altLang="zh-CN" b="1" dirty="0">
              <a:latin typeface="+mn-ea"/>
              <a:ea typeface="+mn-ea"/>
            </a:endParaRPr>
          </a:p>
        </p:txBody>
      </p:sp>
      <p:sp>
        <p:nvSpPr>
          <p:cNvPr id="12" name="Shape 157"/>
          <p:cNvSpPr>
            <a:spLocks noGrp="1"/>
          </p:cNvSpPr>
          <p:nvPr>
            <p:ph type="ctrTitle" idx="4294967295"/>
          </p:nvPr>
        </p:nvSpPr>
        <p:spPr>
          <a:xfrm>
            <a:off x="1932337" y="11306588"/>
            <a:ext cx="9573863" cy="3099016"/>
          </a:xfrm>
          <a:prstGeom prst="rect">
            <a:avLst/>
          </a:prstGeom>
        </p:spPr>
        <p:txBody>
          <a:bodyPr/>
          <a:lstStyle/>
          <a:p>
            <a:pPr algn="l">
              <a:lnSpc>
                <a:spcPts val="4000"/>
              </a:lnSpc>
              <a:defRPr sz="25000">
                <a:solidFill>
                  <a:srgbClr val="F6C700"/>
                </a:solidFill>
              </a:defRPr>
            </a:pPr>
            <a:r>
              <a:rPr sz="6000" dirty="0">
                <a:solidFill>
                  <a:schemeClr val="bg1"/>
                </a:solidFill>
              </a:rPr>
              <a:t>“</a:t>
            </a:r>
            <a:endParaRPr sz="3200" spc="100" dirty="0">
              <a:solidFill>
                <a:schemeClr val="bg1"/>
              </a:solidFill>
              <a:latin typeface="黑体" panose="02010609060101010101" pitchFamily="49" charset="-122"/>
              <a:ea typeface="黑体" panose="02010609060101010101" pitchFamily="49" charset="-122"/>
            </a:endParaRPr>
          </a:p>
        </p:txBody>
      </p:sp>
      <p:sp>
        <p:nvSpPr>
          <p:cNvPr id="14" name="矩形 13"/>
          <p:cNvSpPr/>
          <p:nvPr/>
        </p:nvSpPr>
        <p:spPr>
          <a:xfrm>
            <a:off x="1932337" y="2805829"/>
            <a:ext cx="17091294" cy="3452227"/>
          </a:xfrm>
          <a:prstGeom prst="rect">
            <a:avLst/>
          </a:prstGeom>
        </p:spPr>
        <p:txBody>
          <a:bodyPr wrap="square">
            <a:spAutoFit/>
          </a:bodyPr>
          <a:lstStyle/>
          <a:p>
            <a:pPr marL="1905000" lvl="2" indent="-635000" algn="l" hangingPunct="1">
              <a:spcBef>
                <a:spcPts val="5900"/>
              </a:spcBef>
              <a:buSzPct val="75000"/>
              <a:buFontTx/>
              <a:buChar char="•"/>
            </a:pPr>
            <a:r>
              <a:rPr lang="en-US" altLang="zh-CN" sz="4000" b="1" dirty="0">
                <a:solidFill>
                  <a:srgbClr val="7030A0"/>
                </a:solidFill>
                <a:latin typeface="+mn-ea"/>
                <a:ea typeface="+mn-ea"/>
              </a:rPr>
              <a:t>Windows</a:t>
            </a:r>
            <a:r>
              <a:rPr lang="zh-CN" altLang="en-US" sz="4000" b="1" dirty="0">
                <a:solidFill>
                  <a:srgbClr val="7030A0"/>
                </a:solidFill>
                <a:latin typeface="+mn-ea"/>
                <a:ea typeface="+mn-ea"/>
              </a:rPr>
              <a:t>操作系统</a:t>
            </a:r>
          </a:p>
          <a:p>
            <a:pPr marL="1905000" lvl="2" indent="-635000" algn="l" hangingPunct="1">
              <a:spcBef>
                <a:spcPts val="5900"/>
              </a:spcBef>
              <a:buSzPct val="75000"/>
              <a:buFontTx/>
              <a:buChar char="•"/>
            </a:pPr>
            <a:r>
              <a:rPr lang="en-US" altLang="zh-CN" sz="4000" b="1" dirty="0" err="1">
                <a:solidFill>
                  <a:srgbClr val="7030A0"/>
                </a:solidFill>
                <a:latin typeface="+mn-ea"/>
                <a:ea typeface="+mn-ea"/>
              </a:rPr>
              <a:t>Pycharm</a:t>
            </a:r>
            <a:r>
              <a:rPr lang="en-US" altLang="zh-CN" sz="4000" b="1" dirty="0">
                <a:solidFill>
                  <a:srgbClr val="7030A0"/>
                </a:solidFill>
                <a:latin typeface="+mn-ea"/>
                <a:ea typeface="+mn-ea"/>
              </a:rPr>
              <a:t> Anaconda</a:t>
            </a:r>
            <a:r>
              <a:rPr lang="zh-CN" altLang="en-US" sz="4000" b="1" dirty="0">
                <a:solidFill>
                  <a:srgbClr val="7030A0"/>
                </a:solidFill>
                <a:latin typeface="+mn-ea"/>
                <a:ea typeface="+mn-ea"/>
              </a:rPr>
              <a:t>集成开发环境</a:t>
            </a:r>
            <a:endParaRPr lang="en-US" altLang="zh-CN" sz="4000" b="1" dirty="0">
              <a:solidFill>
                <a:srgbClr val="7030A0"/>
              </a:solidFill>
              <a:latin typeface="+mn-ea"/>
              <a:ea typeface="+mn-ea"/>
            </a:endParaRPr>
          </a:p>
          <a:p>
            <a:pPr marL="1905000" lvl="2" indent="-635000" algn="l" hangingPunct="1">
              <a:spcBef>
                <a:spcPts val="5900"/>
              </a:spcBef>
              <a:buSzPct val="75000"/>
              <a:buFontTx/>
              <a:buChar char="•"/>
            </a:pPr>
            <a:r>
              <a:rPr lang="en-US" altLang="zh-CN" sz="4000" b="1" dirty="0">
                <a:solidFill>
                  <a:srgbClr val="7030A0"/>
                </a:solidFill>
                <a:latin typeface="+mn-ea"/>
                <a:ea typeface="+mn-ea"/>
              </a:rPr>
              <a:t>python</a:t>
            </a:r>
            <a:r>
              <a:rPr lang="zh-CN" altLang="en-US" sz="4000" b="1" dirty="0">
                <a:solidFill>
                  <a:srgbClr val="7030A0"/>
                </a:solidFill>
                <a:latin typeface="+mn-ea"/>
                <a:ea typeface="+mn-ea"/>
              </a:rPr>
              <a:t>编程语言</a:t>
            </a:r>
          </a:p>
        </p:txBody>
      </p:sp>
      <p:pic>
        <p:nvPicPr>
          <p:cNvPr id="3" name="图片 2">
            <a:extLst>
              <a:ext uri="{FF2B5EF4-FFF2-40B4-BE49-F238E27FC236}">
                <a16:creationId xmlns:a16="http://schemas.microsoft.com/office/drawing/2014/main" id="{4D7DAD0E-04C3-491C-89A1-D8D14D578FC8}"/>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888931" y="1570764"/>
            <a:ext cx="11945217" cy="7301773"/>
          </a:xfrm>
          <a:prstGeom prst="rect">
            <a:avLst/>
          </a:prstGeom>
        </p:spPr>
      </p:pic>
    </p:spTree>
    <p:extLst>
      <p:ext uri="{BB962C8B-B14F-4D97-AF65-F5344CB8AC3E}">
        <p14:creationId xmlns:p14="http://schemas.microsoft.com/office/powerpoint/2010/main" val="1679483696"/>
      </p:ext>
    </p:extLst>
  </p:cSld>
  <p:clrMapOvr>
    <a:masterClrMapping/>
  </p:clrMapOvr>
  <p:transition spd="slow"/>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椭圆 3"/>
          <p:cNvSpPr/>
          <p:nvPr/>
        </p:nvSpPr>
        <p:spPr>
          <a:xfrm>
            <a:off x="2025527" y="1772233"/>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9" name="Shape 157"/>
          <p:cNvSpPr>
            <a:spLocks noGrp="1"/>
          </p:cNvSpPr>
          <p:nvPr>
            <p:ph type="ctrTitle" idx="4294967295"/>
          </p:nvPr>
        </p:nvSpPr>
        <p:spPr>
          <a:xfrm>
            <a:off x="1932337" y="11306588"/>
            <a:ext cx="9192863" cy="3099016"/>
          </a:xfrm>
          <a:prstGeom prst="rect">
            <a:avLst/>
          </a:prstGeom>
        </p:spPr>
        <p:txBody>
          <a:bodyPr/>
          <a:lstStyle/>
          <a:p>
            <a:pPr algn="l">
              <a:lnSpc>
                <a:spcPts val="4000"/>
              </a:lnSpc>
              <a:defRPr sz="25000">
                <a:solidFill>
                  <a:srgbClr val="F6C700"/>
                </a:solidFill>
              </a:defRPr>
            </a:pPr>
            <a:r>
              <a:rPr sz="6000" dirty="0">
                <a:solidFill>
                  <a:schemeClr val="bg1"/>
                </a:solidFill>
              </a:rPr>
              <a:t>“</a:t>
            </a:r>
            <a:endParaRPr sz="3200" spc="100" dirty="0">
              <a:solidFill>
                <a:schemeClr val="bg1"/>
              </a:solidFill>
              <a:latin typeface="黑体" panose="02010609060101010101" pitchFamily="49" charset="-122"/>
              <a:ea typeface="黑体" panose="02010609060101010101" pitchFamily="49" charset="-122"/>
            </a:endParaRPr>
          </a:p>
        </p:txBody>
      </p:sp>
      <p:sp>
        <p:nvSpPr>
          <p:cNvPr id="5" name="矩形 4"/>
          <p:cNvSpPr/>
          <p:nvPr/>
        </p:nvSpPr>
        <p:spPr>
          <a:xfrm>
            <a:off x="2683327" y="1545646"/>
            <a:ext cx="18739757" cy="10743967"/>
          </a:xfrm>
          <a:prstGeom prst="rect">
            <a:avLst/>
          </a:prstGeom>
        </p:spPr>
        <p:txBody>
          <a:bodyPr wrap="square">
            <a:spAutoFit/>
          </a:bodyPr>
          <a:lstStyle/>
          <a:p>
            <a:pPr algn="l"/>
            <a:r>
              <a:rPr lang="zh-CN" altLang="en-US" sz="4800" b="1" dirty="0">
                <a:solidFill>
                  <a:schemeClr val="tx1">
                    <a:lumMod val="75000"/>
                    <a:lumOff val="25000"/>
                  </a:schemeClr>
                </a:solidFill>
                <a:latin typeface="+mn-ea"/>
                <a:ea typeface="+mn-ea"/>
              </a:rPr>
              <a:t>知识点、技术难点</a:t>
            </a:r>
          </a:p>
          <a:p>
            <a:pPr marL="1270000" lvl="2" algn="l" hangingPunct="1">
              <a:spcBef>
                <a:spcPts val="5900"/>
              </a:spcBef>
              <a:buSzPct val="75000"/>
            </a:pPr>
            <a:r>
              <a:rPr lang="en-US" altLang="zh-CN" sz="3200" kern="1200" dirty="0">
                <a:solidFill>
                  <a:srgbClr val="404040"/>
                </a:solidFill>
                <a:latin typeface="+mn-ea"/>
                <a:ea typeface="+mn-ea"/>
                <a:cs typeface="+mn-cs"/>
              </a:rPr>
              <a:t>1</a:t>
            </a:r>
            <a:r>
              <a:rPr lang="zh-CN" altLang="en-US" sz="3200" kern="1200" dirty="0">
                <a:solidFill>
                  <a:srgbClr val="404040"/>
                </a:solidFill>
                <a:latin typeface="+mn-ea"/>
                <a:ea typeface="+mn-ea"/>
                <a:cs typeface="+mn-cs"/>
              </a:rPr>
              <a:t>、</a:t>
            </a:r>
            <a:r>
              <a:rPr lang="en-US" altLang="zh-CN" sz="3200" kern="1200" dirty="0">
                <a:solidFill>
                  <a:srgbClr val="404040"/>
                </a:solidFill>
                <a:latin typeface="+mn-ea"/>
                <a:ea typeface="+mn-ea"/>
                <a:cs typeface="+mn-cs"/>
              </a:rPr>
              <a:t> </a:t>
            </a:r>
            <a:r>
              <a:rPr lang="zh-CN" altLang="en-US" sz="3200" kern="1200" dirty="0">
                <a:solidFill>
                  <a:srgbClr val="404040"/>
                </a:solidFill>
                <a:latin typeface="+mn-ea"/>
                <a:ea typeface="+mn-ea"/>
                <a:cs typeface="+mn-cs"/>
              </a:rPr>
              <a:t>数据的调用和数据类型的转化</a:t>
            </a:r>
            <a:endParaRPr lang="en-US" altLang="zh-CN" sz="4000" b="1" dirty="0">
              <a:solidFill>
                <a:srgbClr val="404040"/>
              </a:solidFill>
              <a:latin typeface="+mn-ea"/>
              <a:ea typeface="+mn-ea"/>
              <a:cs typeface="+mn-cs"/>
            </a:endParaRPr>
          </a:p>
          <a:p>
            <a:pPr marL="1270000" lvl="2" algn="l" hangingPunct="1">
              <a:spcBef>
                <a:spcPts val="5900"/>
              </a:spcBef>
              <a:buSzPct val="75000"/>
            </a:pPr>
            <a:r>
              <a:rPr lang="zh-CN" altLang="en-US" sz="3200" kern="1200" dirty="0">
                <a:solidFill>
                  <a:schemeClr val="tx1"/>
                </a:solidFill>
                <a:latin typeface="+mn-ea"/>
                <a:ea typeface="+mn-ea"/>
                <a:cs typeface="+mn-cs"/>
                <a:sym typeface="Wingdings" pitchFamily="2" charset="2"/>
              </a:rPr>
              <a:t>通过</a:t>
            </a:r>
            <a:r>
              <a:rPr lang="en-US" altLang="zh-CN" sz="3200" kern="1200" dirty="0">
                <a:solidFill>
                  <a:schemeClr val="tx1"/>
                </a:solidFill>
                <a:latin typeface="+mn-ea"/>
                <a:ea typeface="+mn-ea"/>
                <a:cs typeface="+mn-cs"/>
                <a:sym typeface="Wingdings" pitchFamily="2" charset="2"/>
              </a:rPr>
              <a:t>API</a:t>
            </a:r>
            <a:r>
              <a:rPr lang="zh-CN" altLang="en-US" sz="3200" kern="1200" dirty="0">
                <a:solidFill>
                  <a:schemeClr val="tx1"/>
                </a:solidFill>
                <a:latin typeface="+mn-ea"/>
                <a:ea typeface="+mn-ea"/>
                <a:cs typeface="+mn-cs"/>
                <a:sym typeface="Wingdings" pitchFamily="2" charset="2"/>
              </a:rPr>
              <a:t>调用的数据不能直接使用，要通过类型的转化，以及列表的保存才方便使用</a:t>
            </a:r>
            <a:endParaRPr lang="en-US" altLang="zh-CN" sz="3200" kern="1200" dirty="0">
              <a:solidFill>
                <a:schemeClr val="tx1"/>
              </a:solidFill>
              <a:latin typeface="+mn-ea"/>
              <a:ea typeface="+mn-ea"/>
              <a:cs typeface="+mn-cs"/>
            </a:endParaRPr>
          </a:p>
          <a:p>
            <a:pPr marL="1270000" lvl="2" algn="l" hangingPunct="1">
              <a:spcBef>
                <a:spcPts val="5900"/>
              </a:spcBef>
              <a:buSzPct val="75000"/>
            </a:pPr>
            <a:r>
              <a:rPr lang="en-US" altLang="zh-CN" sz="3200" kern="1200" dirty="0">
                <a:solidFill>
                  <a:schemeClr val="tx1"/>
                </a:solidFill>
                <a:latin typeface="+mn-ea"/>
                <a:ea typeface="+mn-ea"/>
                <a:cs typeface="+mn-cs"/>
                <a:sym typeface="Wingdings" pitchFamily="2" charset="2"/>
              </a:rPr>
              <a:t>2</a:t>
            </a:r>
            <a:r>
              <a:rPr lang="zh-CN" altLang="en-US" sz="3200" kern="1200" dirty="0">
                <a:solidFill>
                  <a:schemeClr val="tx1"/>
                </a:solidFill>
                <a:latin typeface="+mn-ea"/>
                <a:ea typeface="+mn-ea"/>
                <a:cs typeface="+mn-cs"/>
                <a:sym typeface="Wingdings" pitchFamily="2" charset="2"/>
              </a:rPr>
              <a:t>、</a:t>
            </a:r>
            <a:r>
              <a:rPr lang="zh-CN" altLang="en-US" sz="3200" kern="1200" dirty="0">
                <a:solidFill>
                  <a:schemeClr val="tx1"/>
                </a:solidFill>
                <a:latin typeface="+mn-ea"/>
                <a:ea typeface="+mn-ea"/>
                <a:cs typeface="+mn-cs"/>
              </a:rPr>
              <a:t>数据处理</a:t>
            </a:r>
            <a:endParaRPr lang="en-US" altLang="zh-CN" sz="3200" kern="1200" dirty="0">
              <a:solidFill>
                <a:schemeClr val="tx1"/>
              </a:solidFill>
              <a:latin typeface="+mn-ea"/>
              <a:ea typeface="+mn-ea"/>
              <a:cs typeface="+mn-cs"/>
            </a:endParaRPr>
          </a:p>
          <a:p>
            <a:pPr marL="1270000" lvl="2" algn="l" hangingPunct="1">
              <a:spcBef>
                <a:spcPts val="5900"/>
              </a:spcBef>
              <a:buSzPct val="75000"/>
            </a:pPr>
            <a:r>
              <a:rPr lang="zh-CN" altLang="en-US" sz="2800" dirty="0">
                <a:solidFill>
                  <a:schemeClr val="tx1"/>
                </a:solidFill>
              </a:rPr>
              <a:t>数据处理</a:t>
            </a:r>
            <a:r>
              <a:rPr lang="en-US" altLang="zh-CN" sz="2800" dirty="0">
                <a:solidFill>
                  <a:schemeClr val="tx1"/>
                </a:solidFill>
              </a:rPr>
              <a:t>: 1.</a:t>
            </a:r>
            <a:r>
              <a:rPr lang="zh-CN" altLang="en-US" sz="2800" dirty="0">
                <a:solidFill>
                  <a:schemeClr val="tx1"/>
                </a:solidFill>
              </a:rPr>
              <a:t>智能定投对调出的净值数据采用均线定投算法来进行定投策略研究</a:t>
            </a:r>
            <a:r>
              <a:rPr lang="en-US" altLang="zh-CN" sz="2800" dirty="0">
                <a:solidFill>
                  <a:schemeClr val="tx1"/>
                </a:solidFill>
              </a:rPr>
              <a:t>,</a:t>
            </a:r>
            <a:r>
              <a:rPr lang="zh-CN" altLang="en-US" sz="2800" dirty="0">
                <a:solidFill>
                  <a:schemeClr val="tx1"/>
                </a:solidFill>
              </a:rPr>
              <a:t>先通过计算定投开始前</a:t>
            </a:r>
            <a:r>
              <a:rPr lang="en-US" altLang="zh-CN" sz="2800" dirty="0">
                <a:solidFill>
                  <a:schemeClr val="tx1"/>
                </a:solidFill>
              </a:rPr>
              <a:t>250</a:t>
            </a:r>
            <a:r>
              <a:rPr lang="zh-CN" altLang="en-US" sz="2800" dirty="0">
                <a:solidFill>
                  <a:schemeClr val="tx1"/>
                </a:solidFill>
              </a:rPr>
              <a:t>天该基金净值的算数平均值作为均线参考</a:t>
            </a:r>
            <a:r>
              <a:rPr lang="en-US" altLang="zh-CN" sz="2800" dirty="0">
                <a:solidFill>
                  <a:schemeClr val="tx1"/>
                </a:solidFill>
              </a:rPr>
              <a:t>,</a:t>
            </a:r>
            <a:r>
              <a:rPr lang="zh-CN" altLang="en-US" sz="2800" dirty="0">
                <a:solidFill>
                  <a:schemeClr val="tx1"/>
                </a:solidFill>
              </a:rPr>
              <a:t>而后根据每个定投日基金净值的涨跌幅</a:t>
            </a:r>
            <a:r>
              <a:rPr lang="en-US" altLang="zh-CN" sz="2800" dirty="0">
                <a:solidFill>
                  <a:schemeClr val="tx1"/>
                </a:solidFill>
              </a:rPr>
              <a:t>,</a:t>
            </a:r>
            <a:r>
              <a:rPr lang="zh-CN" altLang="en-US" sz="2800" dirty="0">
                <a:solidFill>
                  <a:schemeClr val="tx1"/>
                </a:solidFill>
              </a:rPr>
              <a:t>来确定定投的金额</a:t>
            </a:r>
            <a:r>
              <a:rPr lang="en-US" altLang="zh-CN" sz="2800" dirty="0">
                <a:solidFill>
                  <a:schemeClr val="tx1"/>
                </a:solidFill>
              </a:rPr>
              <a:t>,</a:t>
            </a:r>
            <a:r>
              <a:rPr lang="zh-CN" altLang="en-US" sz="2800" dirty="0">
                <a:solidFill>
                  <a:schemeClr val="tx1"/>
                </a:solidFill>
              </a:rPr>
              <a:t>实现根据行情进行定期不定量的定投</a:t>
            </a:r>
            <a:r>
              <a:rPr lang="en-US" altLang="zh-CN" sz="2800" dirty="0">
                <a:solidFill>
                  <a:schemeClr val="tx1"/>
                </a:solidFill>
              </a:rPr>
              <a:t>,</a:t>
            </a:r>
            <a:r>
              <a:rPr lang="zh-CN" altLang="en-US" sz="2800" dirty="0">
                <a:solidFill>
                  <a:schemeClr val="tx1"/>
                </a:solidFill>
              </a:rPr>
              <a:t>越跌越投</a:t>
            </a:r>
            <a:r>
              <a:rPr lang="en-US" altLang="zh-CN" sz="2800" dirty="0">
                <a:solidFill>
                  <a:schemeClr val="tx1"/>
                </a:solidFill>
              </a:rPr>
              <a:t>,</a:t>
            </a:r>
            <a:r>
              <a:rPr lang="zh-CN" altLang="en-US" sz="2800" dirty="0">
                <a:solidFill>
                  <a:schemeClr val="tx1"/>
                </a:solidFill>
              </a:rPr>
              <a:t>多涨少投</a:t>
            </a:r>
            <a:r>
              <a:rPr lang="en-US" altLang="zh-CN" sz="2800" dirty="0">
                <a:solidFill>
                  <a:schemeClr val="tx1"/>
                </a:solidFill>
              </a:rPr>
              <a:t>        2</a:t>
            </a:r>
            <a:r>
              <a:rPr lang="zh-CN" altLang="en-US" sz="2800" dirty="0">
                <a:solidFill>
                  <a:schemeClr val="tx1"/>
                </a:solidFill>
              </a:rPr>
              <a:t>普通定投，定期定额，固定时间固定金额。有隔按周投入，隔周投入，和按月投入。</a:t>
            </a:r>
            <a:endParaRPr lang="en-US" altLang="zh-CN" sz="2800" dirty="0">
              <a:solidFill>
                <a:schemeClr val="tx1"/>
              </a:solidFill>
            </a:endParaRPr>
          </a:p>
          <a:p>
            <a:pPr marL="1270000" lvl="2" algn="l" hangingPunct="1">
              <a:spcBef>
                <a:spcPts val="5900"/>
              </a:spcBef>
              <a:buSzPct val="75000"/>
            </a:pPr>
            <a:r>
              <a:rPr lang="en-US" altLang="zh-CN" sz="3200" kern="1200" dirty="0">
                <a:solidFill>
                  <a:schemeClr val="tx1"/>
                </a:solidFill>
                <a:latin typeface="+mn-ea"/>
                <a:ea typeface="+mn-ea"/>
                <a:cs typeface="+mn-cs"/>
                <a:sym typeface="Wingdings" pitchFamily="2" charset="2"/>
              </a:rPr>
              <a:t>3</a:t>
            </a:r>
            <a:r>
              <a:rPr lang="zh-CN" altLang="en-US" sz="3200" kern="1200" dirty="0">
                <a:solidFill>
                  <a:schemeClr val="tx1"/>
                </a:solidFill>
                <a:latin typeface="+mn-ea"/>
                <a:ea typeface="+mn-ea"/>
                <a:cs typeface="+mn-cs"/>
                <a:sym typeface="Wingdings" pitchFamily="2" charset="2"/>
              </a:rPr>
              <a:t>、相关公式</a:t>
            </a:r>
            <a:endParaRPr lang="en-US" altLang="zh-CN" sz="3200" kern="1200" dirty="0">
              <a:solidFill>
                <a:schemeClr val="tx1"/>
              </a:solidFill>
              <a:latin typeface="+mn-ea"/>
              <a:ea typeface="+mn-ea"/>
              <a:cs typeface="+mn-cs"/>
              <a:sym typeface="Wingdings" pitchFamily="2" charset="2"/>
            </a:endParaRPr>
          </a:p>
          <a:p>
            <a:pPr marL="1270000" lvl="2" algn="l" hangingPunct="1">
              <a:spcBef>
                <a:spcPts val="5900"/>
              </a:spcBef>
              <a:buSzPct val="75000"/>
            </a:pPr>
            <a:r>
              <a:rPr lang="zh-CN" altLang="en-US" sz="3200" b="0" i="0" dirty="0">
                <a:solidFill>
                  <a:schemeClr val="tx1"/>
                </a:solidFill>
                <a:effectLst/>
                <a:latin typeface="PingFang SC"/>
              </a:rPr>
              <a:t>收益</a:t>
            </a:r>
            <a:r>
              <a:rPr lang="en-US" altLang="zh-CN" sz="3200" b="0" i="0" dirty="0">
                <a:solidFill>
                  <a:schemeClr val="tx1"/>
                </a:solidFill>
                <a:effectLst/>
                <a:latin typeface="PingFang SC"/>
              </a:rPr>
              <a:t>=</a:t>
            </a:r>
            <a:r>
              <a:rPr lang="zh-CN" altLang="en-US" sz="3200" b="0" i="0" dirty="0">
                <a:solidFill>
                  <a:schemeClr val="tx1"/>
                </a:solidFill>
                <a:effectLst/>
                <a:latin typeface="PingFang SC"/>
              </a:rPr>
              <a:t>赎回当日单位净值</a:t>
            </a:r>
            <a:r>
              <a:rPr lang="en-US" altLang="zh-CN" sz="3200" b="0" i="0" dirty="0">
                <a:solidFill>
                  <a:schemeClr val="tx1"/>
                </a:solidFill>
                <a:effectLst/>
                <a:latin typeface="PingFang SC"/>
              </a:rPr>
              <a:t>×</a:t>
            </a:r>
            <a:r>
              <a:rPr lang="zh-CN" altLang="en-US" sz="3200" b="0" i="0" dirty="0">
                <a:solidFill>
                  <a:schemeClr val="tx1"/>
                </a:solidFill>
                <a:effectLst/>
                <a:latin typeface="PingFang SC"/>
              </a:rPr>
              <a:t>份额－投资金额</a:t>
            </a:r>
            <a:endParaRPr lang="en-US" altLang="zh-CN" sz="3200" kern="1200" dirty="0">
              <a:solidFill>
                <a:schemeClr val="tx1"/>
              </a:solidFill>
              <a:latin typeface="+mn-ea"/>
              <a:ea typeface="+mn-ea"/>
              <a:cs typeface="+mn-cs"/>
            </a:endParaRPr>
          </a:p>
          <a:p>
            <a:pPr marL="1270000" lvl="2" algn="l" hangingPunct="1">
              <a:spcBef>
                <a:spcPts val="5900"/>
              </a:spcBef>
              <a:buSzPct val="75000"/>
            </a:pPr>
            <a:endParaRPr lang="en-US" altLang="zh-CN" sz="2800" b="1" kern="1200" dirty="0">
              <a:solidFill>
                <a:srgbClr val="F6C700"/>
              </a:solidFill>
              <a:highlight>
                <a:srgbClr val="FFFF00"/>
              </a:highlight>
              <a:latin typeface="+mn-ea"/>
              <a:ea typeface="+mn-ea"/>
              <a:cs typeface="+mn-cs"/>
            </a:endParaRPr>
          </a:p>
        </p:txBody>
      </p:sp>
    </p:spTree>
    <p:extLst>
      <p:ext uri="{BB962C8B-B14F-4D97-AF65-F5344CB8AC3E}">
        <p14:creationId xmlns:p14="http://schemas.microsoft.com/office/powerpoint/2010/main" val="4047840490"/>
      </p:ext>
    </p:extLst>
  </p:cSld>
  <p:clrMapOvr>
    <a:masterClrMapping/>
  </p:clrMapOvr>
  <p:transition spd="slow"/>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41" name="Shape 141"/>
          <p:cNvSpPr/>
          <p:nvPr/>
        </p:nvSpPr>
        <p:spPr>
          <a:xfrm>
            <a:off x="8364991" y="3030991"/>
            <a:ext cx="7654019" cy="7654019"/>
          </a:xfrm>
          <a:prstGeom prst="ellipse">
            <a:avLst/>
          </a:prstGeom>
          <a:solidFill>
            <a:srgbClr val="DCDEE0">
              <a:alpha val="50000"/>
            </a:srgbClr>
          </a:solidFill>
          <a:ln w="12700">
            <a:miter lim="400000"/>
          </a:ln>
        </p:spPr>
        <p:txBody>
          <a:bodyPr lIns="50800" tIns="50800" rIns="50800" bIns="50800" anchor="ctr"/>
          <a:lstStyle/>
          <a:p>
            <a:pPr>
              <a:defRPr sz="3200">
                <a:solidFill>
                  <a:srgbClr val="FFFFFF"/>
                </a:solidFill>
              </a:defRPr>
            </a:pPr>
            <a:endParaRPr/>
          </a:p>
        </p:txBody>
      </p:sp>
      <p:sp>
        <p:nvSpPr>
          <p:cNvPr id="142" name="Shape 142"/>
          <p:cNvSpPr/>
          <p:nvPr/>
        </p:nvSpPr>
        <p:spPr>
          <a:xfrm>
            <a:off x="8800257" y="3466257"/>
            <a:ext cx="6783486" cy="6783486"/>
          </a:xfrm>
          <a:prstGeom prst="ellipse">
            <a:avLst/>
          </a:prstGeom>
          <a:solidFill>
            <a:srgbClr val="F6C813"/>
          </a:solidFill>
          <a:ln w="12700">
            <a:miter lim="400000"/>
          </a:ln>
        </p:spPr>
        <p:txBody>
          <a:bodyPr lIns="50800" tIns="50800" rIns="50800" bIns="50800" anchor="ctr"/>
          <a:lstStyle/>
          <a:p>
            <a:pPr>
              <a:defRPr sz="3200">
                <a:solidFill>
                  <a:srgbClr val="FFFFFF"/>
                </a:solidFill>
              </a:defRPr>
            </a:pPr>
            <a:endParaRPr>
              <a:solidFill>
                <a:srgbClr val="F6C813"/>
              </a:solidFill>
            </a:endParaRPr>
          </a:p>
        </p:txBody>
      </p:sp>
      <p:sp>
        <p:nvSpPr>
          <p:cNvPr id="143" name="Shape 143"/>
          <p:cNvSpPr/>
          <p:nvPr/>
        </p:nvSpPr>
        <p:spPr>
          <a:xfrm>
            <a:off x="10447933" y="7002374"/>
            <a:ext cx="3488134" cy="1118255"/>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p>
            <a:pPr>
              <a:defRPr sz="4000"/>
            </a:pPr>
            <a:r>
              <a:rPr lang="zh-CN" altLang="en-US" sz="6600" dirty="0">
                <a:latin typeface="黑体" panose="02010609060101010101" pitchFamily="49" charset="-122"/>
                <a:ea typeface="黑体" panose="02010609060101010101" pitchFamily="49" charset="-122"/>
              </a:rPr>
              <a:t>概要设计</a:t>
            </a:r>
            <a:endParaRPr sz="6600" dirty="0">
              <a:latin typeface="黑体" panose="02010609060101010101" pitchFamily="49" charset="-122"/>
              <a:ea typeface="黑体" panose="02010609060101010101" pitchFamily="49" charset="-122"/>
            </a:endParaRPr>
          </a:p>
        </p:txBody>
      </p:sp>
      <p:sp>
        <p:nvSpPr>
          <p:cNvPr id="144" name="Shape 144"/>
          <p:cNvSpPr/>
          <p:nvPr/>
        </p:nvSpPr>
        <p:spPr>
          <a:xfrm>
            <a:off x="11916282" y="4493636"/>
            <a:ext cx="551433" cy="1179810"/>
          </a:xfrm>
          <a:prstGeom prst="rect">
            <a:avLst/>
          </a:prstGeom>
          <a:ln w="12700">
            <a:miter lim="400000"/>
          </a:ln>
          <a:extLst>
            <a:ext uri="{C572A759-6A51-4108-AA02-DFA0A04FC94B}">
              <ma14:wrappingTextBoxFlag xmlns="" xmlns:ma14="http://schemas.microsoft.com/office/mac/drawingml/2011/main" val="1"/>
            </a:ext>
          </a:extLst>
        </p:spPr>
        <p:txBody>
          <a:bodyPr wrap="none" lIns="50800" tIns="50800" rIns="50800" bIns="50800" anchor="ctr">
            <a:spAutoFit/>
          </a:bodyPr>
          <a:lstStyle>
            <a:lvl1pPr>
              <a:defRPr sz="7000"/>
            </a:lvl1pPr>
          </a:lstStyle>
          <a:p>
            <a:r>
              <a:rPr lang="en-US" altLang="zh-CN" dirty="0"/>
              <a:t>b</a:t>
            </a:r>
            <a:endParaRPr dirty="0"/>
          </a:p>
        </p:txBody>
      </p:sp>
      <p:sp>
        <p:nvSpPr>
          <p:cNvPr id="145" name="Shape 145"/>
          <p:cNvSpPr/>
          <p:nvPr/>
        </p:nvSpPr>
        <p:spPr>
          <a:xfrm>
            <a:off x="11620500" y="4588240"/>
            <a:ext cx="1143000" cy="1143003"/>
          </a:xfrm>
          <a:prstGeom prst="ellipse">
            <a:avLst/>
          </a:prstGeom>
          <a:ln w="12700">
            <a:solidFill>
              <a:srgbClr val="000000"/>
            </a:solidFill>
            <a:miter lim="400000"/>
          </a:ln>
        </p:spPr>
        <p:txBody>
          <a:bodyPr lIns="50800" tIns="50800" rIns="50800" bIns="50800" anchor="ctr"/>
          <a:lstStyle/>
          <a:p>
            <a:pPr>
              <a:defRPr sz="3200"/>
            </a:pPr>
            <a:endParaRPr/>
          </a:p>
        </p:txBody>
      </p:sp>
      <p:sp>
        <p:nvSpPr>
          <p:cNvPr id="146" name="Shape 146"/>
          <p:cNvSpPr/>
          <p:nvPr/>
        </p:nvSpPr>
        <p:spPr>
          <a:xfrm>
            <a:off x="9542933" y="6511925"/>
            <a:ext cx="5298135" cy="0"/>
          </a:xfrm>
          <a:prstGeom prst="line">
            <a:avLst/>
          </a:prstGeom>
          <a:ln w="50800">
            <a:solidFill>
              <a:srgbClr val="000000"/>
            </a:solidFill>
            <a:miter lim="400000"/>
          </a:ln>
        </p:spPr>
        <p:txBody>
          <a:bodyPr lIns="45718" tIns="45718" rIns="45718" bIns="45718"/>
          <a:lstStyle/>
          <a:p>
            <a:endParaRPr/>
          </a:p>
        </p:txBody>
      </p:sp>
      <p:sp>
        <p:nvSpPr>
          <p:cNvPr id="147" name="Shape 147"/>
          <p:cNvSpPr/>
          <p:nvPr/>
        </p:nvSpPr>
        <p:spPr>
          <a:xfrm>
            <a:off x="11887706" y="6207633"/>
            <a:ext cx="608587" cy="608587"/>
          </a:xfrm>
          <a:prstGeom prst="ellipse">
            <a:avLst/>
          </a:prstGeom>
          <a:solidFill>
            <a:srgbClr val="F5C912"/>
          </a:solidFill>
          <a:ln w="12700">
            <a:miter lim="400000"/>
          </a:ln>
        </p:spPr>
        <p:txBody>
          <a:bodyPr lIns="50800" tIns="50800" rIns="50800" bIns="50800" anchor="ctr"/>
          <a:lstStyle/>
          <a:p>
            <a:pPr>
              <a:defRPr sz="3200">
                <a:solidFill>
                  <a:srgbClr val="FFFFFF"/>
                </a:solidFill>
              </a:defRPr>
            </a:pPr>
            <a:endParaRPr/>
          </a:p>
        </p:txBody>
      </p:sp>
      <p:sp>
        <p:nvSpPr>
          <p:cNvPr id="148" name="Shape 148"/>
          <p:cNvSpPr/>
          <p:nvPr/>
        </p:nvSpPr>
        <p:spPr>
          <a:xfrm>
            <a:off x="12136818" y="6456743"/>
            <a:ext cx="110365" cy="110365"/>
          </a:xfrm>
          <a:prstGeom prst="ellipse">
            <a:avLst/>
          </a:prstGeom>
          <a:solidFill>
            <a:srgbClr val="000000"/>
          </a:solidFill>
          <a:ln w="12700">
            <a:miter lim="400000"/>
          </a:ln>
        </p:spPr>
        <p:txBody>
          <a:bodyPr lIns="50800" tIns="50800" rIns="50800" bIns="50800" anchor="ctr"/>
          <a:lstStyle/>
          <a:p>
            <a:pPr>
              <a:defRPr sz="3200">
                <a:solidFill>
                  <a:srgbClr val="FFFFFF"/>
                </a:solidFill>
              </a:defRPr>
            </a:pPr>
            <a:endParaRPr/>
          </a:p>
        </p:txBody>
      </p:sp>
    </p:spTree>
    <p:extLst>
      <p:ext uri="{BB962C8B-B14F-4D97-AF65-F5344CB8AC3E}">
        <p14:creationId xmlns:p14="http://schemas.microsoft.com/office/powerpoint/2010/main" val="1361042325"/>
      </p:ext>
    </p:extLst>
  </p:cSld>
  <p:clrMapOvr>
    <a:masterClrMapping/>
  </p:clrMapOvr>
  <p:transition spd="slow"/>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内容占位符 2"/>
          <p:cNvSpPr txBox="1">
            <a:spLocks/>
          </p:cNvSpPr>
          <p:nvPr/>
        </p:nvSpPr>
        <p:spPr>
          <a:xfrm>
            <a:off x="3306619" y="1551320"/>
            <a:ext cx="11240654" cy="4516971"/>
          </a:xfrm>
          <a:prstGeom prst="rect">
            <a:avLst/>
          </a:prstGeom>
          <a:ln w="12700">
            <a:miter lim="400000"/>
          </a:ln>
          <a:extLst>
            <a:ext uri="{C572A759-6A51-4108-AA02-DFA0A04FC94B}">
              <ma14:wrappingTextBoxFlag xmlns="" xmlns:ma14="http://schemas.microsoft.com/office/mac/drawingml/2011/main" val="1"/>
            </a:ext>
          </a:extLst>
        </p:spPr>
        <p:txBody>
          <a:bodyPr lIns="50800" tIns="50800" rIns="50800" bIns="50800" anchor="t">
            <a:normAutofit/>
          </a:bodyPr>
          <a:lstStyle>
            <a:lvl1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1pPr>
            <a:lvl2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2pPr>
            <a:lvl3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3pPr>
            <a:lvl4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4pPr>
            <a:lvl5pPr marL="0" marR="0" indent="0" algn="ctr" defTabSz="825500" rtl="0" latinLnBrk="0">
              <a:lnSpc>
                <a:spcPct val="100000"/>
              </a:lnSpc>
              <a:spcBef>
                <a:spcPts val="0"/>
              </a:spcBef>
              <a:spcAft>
                <a:spcPts val="0"/>
              </a:spcAft>
              <a:buClrTx/>
              <a:buSzTx/>
              <a:buFontTx/>
              <a:buNone/>
              <a:tabLst/>
              <a:defRPr sz="4400" b="0" i="0" u="none" strike="noStrike" cap="none" spc="0" baseline="0">
                <a:ln>
                  <a:noFill/>
                </a:ln>
                <a:solidFill>
                  <a:srgbClr val="000000"/>
                </a:solidFill>
                <a:uFillTx/>
                <a:latin typeface="Helvetica Light"/>
                <a:ea typeface="Helvetica Light"/>
                <a:cs typeface="Helvetica Light"/>
                <a:sym typeface="Helvetica Light"/>
              </a:defRPr>
            </a:lvl5pPr>
            <a:lvl6pPr marL="381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6pPr>
            <a:lvl7pPr marL="444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7pPr>
            <a:lvl8pPr marL="5080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8pPr>
            <a:lvl9pPr marL="5715000" marR="0" indent="-635000" algn="l" defTabSz="825500" rtl="0" latinLnBrk="0">
              <a:lnSpc>
                <a:spcPct val="100000"/>
              </a:lnSpc>
              <a:spcBef>
                <a:spcPts val="5900"/>
              </a:spcBef>
              <a:spcAft>
                <a:spcPts val="0"/>
              </a:spcAft>
              <a:buClrTx/>
              <a:buSzPct val="75000"/>
              <a:buFontTx/>
              <a:buChar char="•"/>
              <a:tabLst/>
              <a:defRPr sz="5200" b="0" i="0" u="none" strike="noStrike" cap="none" spc="0" baseline="0">
                <a:ln>
                  <a:noFill/>
                </a:ln>
                <a:solidFill>
                  <a:srgbClr val="000000"/>
                </a:solidFill>
                <a:uFillTx/>
                <a:latin typeface="Helvetica Light"/>
                <a:ea typeface="Helvetica Light"/>
                <a:cs typeface="Helvetica Light"/>
                <a:sym typeface="Helvetica Light"/>
              </a:defRPr>
            </a:lvl9pPr>
          </a:lstStyle>
          <a:p>
            <a:pPr algn="l" hangingPunct="1"/>
            <a:r>
              <a:rPr lang="zh-CN" altLang="en-US" sz="4800" b="1" dirty="0">
                <a:latin typeface="+mn-ea"/>
                <a:ea typeface="+mn-ea"/>
              </a:rPr>
              <a:t>系统架构</a:t>
            </a:r>
          </a:p>
          <a:p>
            <a:pPr algn="l" hangingPunct="1"/>
            <a:endParaRPr lang="en-US" altLang="zh-CN" b="1" dirty="0">
              <a:latin typeface="+mn-ea"/>
              <a:ea typeface="+mn-ea"/>
            </a:endParaRPr>
          </a:p>
        </p:txBody>
      </p:sp>
      <p:sp>
        <p:nvSpPr>
          <p:cNvPr id="4" name="椭圆 3"/>
          <p:cNvSpPr/>
          <p:nvPr/>
        </p:nvSpPr>
        <p:spPr>
          <a:xfrm>
            <a:off x="2607913" y="1772233"/>
            <a:ext cx="325210" cy="325210"/>
          </a:xfrm>
          <a:prstGeom prst="ellipse">
            <a:avLst/>
          </a:prstGeom>
          <a:solidFill>
            <a:srgbClr val="F6C813"/>
          </a:solidFill>
          <a:ln w="25400" cap="flat">
            <a:no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2" name="Shape 157"/>
          <p:cNvSpPr>
            <a:spLocks noGrp="1"/>
          </p:cNvSpPr>
          <p:nvPr>
            <p:ph type="ctrTitle" idx="4294967295"/>
          </p:nvPr>
        </p:nvSpPr>
        <p:spPr>
          <a:xfrm>
            <a:off x="1932337" y="11306588"/>
            <a:ext cx="9573863" cy="3099016"/>
          </a:xfrm>
          <a:prstGeom prst="rect">
            <a:avLst/>
          </a:prstGeom>
        </p:spPr>
        <p:txBody>
          <a:bodyPr/>
          <a:lstStyle/>
          <a:p>
            <a:pPr algn="l">
              <a:lnSpc>
                <a:spcPts val="4000"/>
              </a:lnSpc>
              <a:defRPr sz="25000">
                <a:solidFill>
                  <a:srgbClr val="F6C700"/>
                </a:solidFill>
              </a:defRPr>
            </a:pPr>
            <a:endParaRPr sz="3200" spc="100" dirty="0">
              <a:solidFill>
                <a:schemeClr val="bg1"/>
              </a:solidFill>
              <a:latin typeface="黑体" panose="02010609060101010101" pitchFamily="49" charset="-122"/>
              <a:ea typeface="黑体" panose="02010609060101010101" pitchFamily="49" charset="-122"/>
            </a:endParaRPr>
          </a:p>
        </p:txBody>
      </p:sp>
      <p:sp>
        <p:nvSpPr>
          <p:cNvPr id="2" name="圆角矩形 1"/>
          <p:cNvSpPr/>
          <p:nvPr/>
        </p:nvSpPr>
        <p:spPr>
          <a:xfrm>
            <a:off x="1932337" y="3192914"/>
            <a:ext cx="3282043" cy="96480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zh-CN" altLang="en-US" sz="4800" dirty="0">
                <a:solidFill>
                  <a:srgbClr val="000000"/>
                </a:solidFill>
                <a:latin typeface="Helvetica Light"/>
                <a:ea typeface="Helvetica Light"/>
                <a:cs typeface="Helvetica Light"/>
              </a:rPr>
              <a:t>界面设计</a:t>
            </a:r>
            <a:endParaRPr kumimoji="0" lang="zh-CN" altLang="en-US" sz="48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3" name="下箭头 2"/>
          <p:cNvSpPr/>
          <p:nvPr/>
        </p:nvSpPr>
        <p:spPr>
          <a:xfrm>
            <a:off x="3396467" y="4157362"/>
            <a:ext cx="230776" cy="718457"/>
          </a:xfrm>
          <a:prstGeom prst="downArrow">
            <a:avLst/>
          </a:prstGeom>
          <a:solidFill>
            <a:srgbClr val="FFC000"/>
          </a:solidFill>
          <a:ln w="25400" cap="flat">
            <a:solidFill>
              <a:schemeClr val="accent1"/>
            </a:solid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5" name="圆角矩形 14"/>
          <p:cNvSpPr/>
          <p:nvPr/>
        </p:nvSpPr>
        <p:spPr>
          <a:xfrm>
            <a:off x="1924717" y="4875610"/>
            <a:ext cx="3282043" cy="96480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zh-CN" altLang="en-US" sz="4800" dirty="0">
                <a:solidFill>
                  <a:srgbClr val="000000"/>
                </a:solidFill>
                <a:latin typeface="Helvetica Light"/>
                <a:ea typeface="Helvetica Light"/>
                <a:cs typeface="Helvetica Light"/>
              </a:rPr>
              <a:t>输入</a:t>
            </a:r>
            <a:endParaRPr kumimoji="0" lang="zh-CN" altLang="en-US" sz="48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6" name="下箭头 15"/>
          <p:cNvSpPr/>
          <p:nvPr/>
        </p:nvSpPr>
        <p:spPr>
          <a:xfrm>
            <a:off x="3450351" y="5856137"/>
            <a:ext cx="230776" cy="718457"/>
          </a:xfrm>
          <a:prstGeom prst="downArrow">
            <a:avLst/>
          </a:prstGeom>
          <a:solidFill>
            <a:srgbClr val="FFC000"/>
          </a:solidFill>
          <a:ln w="25400" cap="flat">
            <a:solidFill>
              <a:schemeClr val="accent1"/>
            </a:solid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7" name="圆角矩形 16"/>
          <p:cNvSpPr/>
          <p:nvPr/>
        </p:nvSpPr>
        <p:spPr>
          <a:xfrm>
            <a:off x="1932337" y="6591620"/>
            <a:ext cx="3282043" cy="930751"/>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zh-CN" altLang="en-US" sz="4800" dirty="0">
                <a:solidFill>
                  <a:srgbClr val="000000"/>
                </a:solidFill>
                <a:latin typeface="Helvetica Light"/>
                <a:ea typeface="Helvetica Light"/>
                <a:cs typeface="Helvetica Light"/>
              </a:rPr>
              <a:t>功能模块</a:t>
            </a:r>
            <a:endParaRPr kumimoji="0" lang="zh-CN" altLang="en-US" sz="48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sp>
        <p:nvSpPr>
          <p:cNvPr id="18" name="下箭头 17"/>
          <p:cNvSpPr/>
          <p:nvPr/>
        </p:nvSpPr>
        <p:spPr>
          <a:xfrm>
            <a:off x="3396467" y="7538688"/>
            <a:ext cx="230776" cy="718457"/>
          </a:xfrm>
          <a:prstGeom prst="downArrow">
            <a:avLst/>
          </a:prstGeom>
          <a:solidFill>
            <a:srgbClr val="FFC000"/>
          </a:solidFill>
          <a:ln w="25400" cap="flat">
            <a:solidFill>
              <a:schemeClr val="accent1"/>
            </a:solidFill>
            <a:prstDash val="solid"/>
            <a:round/>
          </a:ln>
          <a:effectLst>
            <a:outerShdw blurRad="38100" dist="25400" dir="5400000" rotWithShape="0">
              <a:srgbClr val="000000">
                <a:alpha val="50000"/>
              </a:srgbClr>
            </a:outerShdw>
          </a:effectLst>
          <a:sp3d/>
        </p:spPr>
        <p:style>
          <a:lnRef idx="0">
            <a:scrgbClr r="0" g="0" b="0"/>
          </a:lnRef>
          <a:fillRef idx="0">
            <a:scrgbClr r="0" g="0" b="0"/>
          </a:fillRef>
          <a:effectRef idx="0">
            <a:scrgbClr r="0" g="0" b="0"/>
          </a:effectRef>
          <a:fontRef idx="none"/>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endParaRPr kumimoji="0" lang="zh-CN" altLang="en-US" sz="5000" b="0" i="0" u="none" strike="noStrike" cap="none" spc="0" normalizeH="0" baseline="0">
              <a:ln>
                <a:noFill/>
              </a:ln>
              <a:solidFill>
                <a:srgbClr val="000000"/>
              </a:solidFill>
              <a:effectLst/>
              <a:uFillTx/>
              <a:latin typeface="Helvetica Light"/>
              <a:ea typeface="Helvetica Light"/>
              <a:cs typeface="Helvetica Light"/>
              <a:sym typeface="Helvetica Light"/>
            </a:endParaRPr>
          </a:p>
        </p:txBody>
      </p:sp>
      <p:sp>
        <p:nvSpPr>
          <p:cNvPr id="19" name="圆角矩形 18"/>
          <p:cNvSpPr/>
          <p:nvPr/>
        </p:nvSpPr>
        <p:spPr>
          <a:xfrm>
            <a:off x="1870833" y="8334662"/>
            <a:ext cx="3282043" cy="964803"/>
          </a:xfrm>
          <a:prstGeom prst="roundRect">
            <a:avLst/>
          </a:prstGeom>
          <a:ln/>
        </p:spPr>
        <p:style>
          <a:lnRef idx="2">
            <a:schemeClr val="accent1"/>
          </a:lnRef>
          <a:fillRef idx="1">
            <a:schemeClr val="lt1"/>
          </a:fillRef>
          <a:effectRef idx="0">
            <a:schemeClr val="accent1"/>
          </a:effectRef>
          <a:fontRef idx="minor">
            <a:schemeClr val="dk1"/>
          </a:fontRef>
        </p:style>
        <p:txBody>
          <a:bodyPr rot="0" spcFirstLastPara="1" vertOverflow="overflow" horzOverflow="overflow" vert="horz" wrap="square" lIns="50800" tIns="50800" rIns="50800" bIns="50800" numCol="1" spcCol="38100" rtlCol="0" anchor="ctr">
            <a:spAutoFit/>
          </a:bodyPr>
          <a:lstStyle/>
          <a:p>
            <a:pPr marL="0" marR="0" indent="0" algn="ctr" defTabSz="825500" rtl="0" fontAlgn="auto" latinLnBrk="0" hangingPunct="0">
              <a:lnSpc>
                <a:spcPct val="100000"/>
              </a:lnSpc>
              <a:spcBef>
                <a:spcPts val="0"/>
              </a:spcBef>
              <a:spcAft>
                <a:spcPts val="0"/>
              </a:spcAft>
              <a:buClrTx/>
              <a:buSzTx/>
              <a:buFontTx/>
              <a:buNone/>
              <a:tabLst/>
            </a:pPr>
            <a:r>
              <a:rPr lang="zh-CN" altLang="en-US" sz="4800" dirty="0">
                <a:solidFill>
                  <a:srgbClr val="000000"/>
                </a:solidFill>
                <a:latin typeface="Helvetica Light"/>
                <a:ea typeface="Helvetica Light"/>
                <a:cs typeface="Helvetica Light"/>
              </a:rPr>
              <a:t>输出展示</a:t>
            </a:r>
            <a:endParaRPr kumimoji="0" lang="zh-CN" altLang="en-US" sz="4800" b="0" i="0" u="none" strike="noStrike" cap="none" spc="0" normalizeH="0" baseline="0" dirty="0">
              <a:ln>
                <a:noFill/>
              </a:ln>
              <a:solidFill>
                <a:srgbClr val="000000"/>
              </a:solidFill>
              <a:effectLst/>
              <a:uFillTx/>
              <a:latin typeface="Helvetica Light"/>
              <a:ea typeface="Helvetica Light"/>
              <a:cs typeface="Helvetica Light"/>
              <a:sym typeface="Helvetica Light"/>
            </a:endParaRPr>
          </a:p>
        </p:txBody>
      </p:sp>
      <p:pic>
        <p:nvPicPr>
          <p:cNvPr id="7" name="图片 6">
            <a:extLst>
              <a:ext uri="{FF2B5EF4-FFF2-40B4-BE49-F238E27FC236}">
                <a16:creationId xmlns:a16="http://schemas.microsoft.com/office/drawing/2014/main" id="{43B12D68-901E-4B9E-B7AB-08204C7A9EE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351571" y="2097443"/>
            <a:ext cx="18032429" cy="7179017"/>
          </a:xfrm>
          <a:prstGeom prst="rect">
            <a:avLst/>
          </a:prstGeom>
        </p:spPr>
      </p:pic>
    </p:spTree>
    <p:extLst>
      <p:ext uri="{BB962C8B-B14F-4D97-AF65-F5344CB8AC3E}">
        <p14:creationId xmlns:p14="http://schemas.microsoft.com/office/powerpoint/2010/main" val="1215873683"/>
      </p:ext>
    </p:extLst>
  </p:cSld>
  <p:clrMapOvr>
    <a:masterClrMapping/>
  </p:clrMapOvr>
  <p:transition spd="slow"/>
</p:sld>
</file>

<file path=ppt/theme/theme1.xml><?xml version="1.0" encoding="utf-8"?>
<a:theme xmlns:a="http://schemas.openxmlformats.org/drawingml/2006/main"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a:ea typeface="Helvetica Neue"/>
        <a:cs typeface="Helvetica Neue"/>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White">
  <a:themeElements>
    <a:clrScheme name="White">
      <a:dk1>
        <a:srgbClr val="000000"/>
      </a:dk1>
      <a:lt1>
        <a:srgbClr val="FFFFFF"/>
      </a:lt1>
      <a:dk2>
        <a:srgbClr val="A7A7A7"/>
      </a:dk2>
      <a:lt2>
        <a:srgbClr val="535353"/>
      </a:lt2>
      <a:accent1>
        <a:srgbClr val="0365C0"/>
      </a:accent1>
      <a:accent2>
        <a:srgbClr val="00882B"/>
      </a:accent2>
      <a:accent3>
        <a:srgbClr val="DCBD23"/>
      </a:accent3>
      <a:accent4>
        <a:srgbClr val="DE6A10"/>
      </a:accent4>
      <a:accent5>
        <a:srgbClr val="C82506"/>
      </a:accent5>
      <a:accent6>
        <a:srgbClr val="773F9B"/>
      </a:accent6>
      <a:hlink>
        <a:srgbClr val="0000FF"/>
      </a:hlink>
      <a:folHlink>
        <a:srgbClr val="FF00FF"/>
      </a:folHlink>
    </a:clrScheme>
    <a:fontScheme name="White">
      <a:majorFont>
        <a:latin typeface="Helvetica Neue"/>
        <a:ea typeface="Helvetica Neue"/>
        <a:cs typeface="Helvetica Neue"/>
      </a:majorFont>
      <a:minorFont>
        <a:latin typeface="Helvetica"/>
        <a:ea typeface="Helvetica"/>
        <a:cs typeface="Helvetica"/>
      </a:minorFont>
    </a:fontScheme>
    <a:fmtScheme name="Whit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
          <a:effectLst>
            <a:outerShdw blurRad="38100" dist="25400" dir="5400000" rotWithShape="0">
              <a:srgbClr val="000000">
                <a:alpha val="50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5400" dir="5400000" rotWithShape="0">
            <a:srgbClr val="000000">
              <a:alpha val="50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50800" tIns="50800" rIns="50800" bIns="50800" numCol="1" spcCol="38100" rtlCol="0" anchor="ctr">
        <a:spAutoFit/>
      </a:bodyPr>
      <a:lstStyle>
        <a:defPPr marL="0" marR="0" indent="0" algn="ctr" defTabSz="825500" rtl="0" fontAlgn="auto" latinLnBrk="0" hangingPunct="0">
          <a:lnSpc>
            <a:spcPct val="100000"/>
          </a:lnSpc>
          <a:spcBef>
            <a:spcPts val="0"/>
          </a:spcBef>
          <a:spcAft>
            <a:spcPts val="0"/>
          </a:spcAft>
          <a:buClrTx/>
          <a:buSzTx/>
          <a:buFontTx/>
          <a:buNone/>
          <a:tabLst/>
          <a:defRPr kumimoji="0" sz="5000" b="0" i="0" u="none" strike="noStrike" cap="none" spc="0" normalizeH="0" baseline="0">
            <a:ln>
              <a:noFill/>
            </a:ln>
            <a:solidFill>
              <a:srgbClr val="000000"/>
            </a:solidFill>
            <a:effectLst/>
            <a:uFillTx/>
            <a:latin typeface="Helvetica Light"/>
            <a:ea typeface="Helvetica Light"/>
            <a:cs typeface="Helvetica Light"/>
            <a:sym typeface="Helvetica Light"/>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1805</TotalTime>
  <Words>845</Words>
  <Application>Microsoft Office PowerPoint</Application>
  <PresentationFormat>自定义</PresentationFormat>
  <Paragraphs>105</Paragraphs>
  <Slides>23</Slides>
  <Notes>23</Notes>
  <HiddenSlides>0</HiddenSlides>
  <MMClips>1</MMClips>
  <ScaleCrop>false</ScaleCrop>
  <HeadingPairs>
    <vt:vector size="6" baseType="variant">
      <vt:variant>
        <vt:lpstr>已用的字体</vt:lpstr>
      </vt:variant>
      <vt:variant>
        <vt:i4>7</vt:i4>
      </vt:variant>
      <vt:variant>
        <vt:lpstr>主题</vt:lpstr>
      </vt:variant>
      <vt:variant>
        <vt:i4>1</vt:i4>
      </vt:variant>
      <vt:variant>
        <vt:lpstr>幻灯片标题</vt:lpstr>
      </vt:variant>
      <vt:variant>
        <vt:i4>23</vt:i4>
      </vt:variant>
    </vt:vector>
  </HeadingPairs>
  <TitlesOfParts>
    <vt:vector size="31" baseType="lpstr">
      <vt:lpstr>Helvetica Light</vt:lpstr>
      <vt:lpstr>Helvetica Neue</vt:lpstr>
      <vt:lpstr>PingFang SC</vt:lpstr>
      <vt:lpstr>黑体</vt:lpstr>
      <vt:lpstr>宋体</vt:lpstr>
      <vt:lpstr>Arial</vt:lpstr>
      <vt:lpstr>Helvetica</vt:lpstr>
      <vt:lpstr>White</vt:lpstr>
      <vt:lpstr>PowerPoint 演示文稿</vt:lpstr>
      <vt:lpstr>PowerPoint 演示文稿</vt:lpstr>
      <vt:lpstr>PowerPoint 演示文稿</vt:lpstr>
      <vt:lpstr>“</vt:lpstr>
      <vt:lpstr>“</vt:lpstr>
      <vt:lpstr>“</vt:lpstr>
      <vt:lpstr>“</vt:lpstr>
      <vt:lpstr>PowerPoint 演示文稿</vt:lpstr>
      <vt:lpstr>PowerPoint 演示文稿</vt:lpstr>
      <vt:lpstr>PowerPoint 演示文稿</vt:lpstr>
      <vt:lpstr>“</vt:lpstr>
      <vt:lpstr>PowerPoint 演示文稿</vt:lpstr>
      <vt:lpstr>PowerPoint 演示文稿</vt:lpstr>
      <vt:lpstr>PowerPoint 演示文稿</vt:lpstr>
      <vt:lpstr>“</vt:lpstr>
      <vt:lpstr>PowerPoint 演示文稿</vt:lpstr>
      <vt:lpstr>PowerPoint 演示文稿</vt:lpstr>
      <vt:lpstr>PowerPoint 演示文稿</vt:lpstr>
      <vt:lpstr>“</vt:lpstr>
      <vt:lpstr>PowerPoint 演示文稿</vt:lpstr>
      <vt:lpstr>“</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liurf</dc:creator>
  <cp:lastModifiedBy>1044799160@qq.com</cp:lastModifiedBy>
  <cp:revision>126</cp:revision>
  <dcterms:modified xsi:type="dcterms:W3CDTF">2021-06-09T17:38:22Z</dcterms:modified>
</cp:coreProperties>
</file>